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44" name="Shape 144"/>
          <p:cNvSpPr/>
          <p:nvPr>
            <p:ph type="sldImg"/>
          </p:nvPr>
        </p:nvSpPr>
        <p:spPr>
          <a:xfrm>
            <a:off x="1143000" y="685800"/>
            <a:ext cx="4572000" cy="3429000"/>
          </a:xfrm>
          <a:prstGeom prst="rect">
            <a:avLst/>
          </a:prstGeom>
        </p:spPr>
        <p:txBody>
          <a:bodyPr/>
          <a:lstStyle/>
          <a:p>
            <a:pPr/>
          </a:p>
        </p:txBody>
      </p:sp>
      <p:sp>
        <p:nvSpPr>
          <p:cNvPr id="145" name="Shape 14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1778000" y="2298700"/>
            <a:ext cx="20828000" cy="4648200"/>
          </a:xfrm>
          <a:prstGeom prst="rect">
            <a:avLst/>
          </a:prstGeom>
        </p:spPr>
        <p:txBody>
          <a:bodyPr anchor="b"/>
          <a:lstStyle/>
          <a:p>
            <a:pPr/>
            <a:r>
              <a:t>Title Text</a:t>
            </a:r>
          </a:p>
        </p:txBody>
      </p:sp>
      <p:sp>
        <p:nvSpPr>
          <p:cNvPr id="12" name="Body Level One…"/>
          <p:cNvSpPr txBox="1"/>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3" name="–Johnny Appleseed"/>
          <p:cNvSpPr txBox="1"/>
          <p:nvPr>
            <p:ph type="body" sz="quarter" idx="13"/>
          </p:nvPr>
        </p:nvSpPr>
        <p:spPr>
          <a:xfrm>
            <a:off x="2387600" y="8953500"/>
            <a:ext cx="19621500" cy="585521"/>
          </a:xfrm>
          <a:prstGeom prst="rect">
            <a:avLst/>
          </a:prstGeom>
        </p:spPr>
        <p:txBody>
          <a:bodyPr anchor="t">
            <a:spAutoFit/>
          </a:bodyPr>
          <a:lstStyle>
            <a:lvl1pPr marL="0" indent="0" algn="ctr">
              <a:spcBef>
                <a:spcPts val="0"/>
              </a:spcBef>
              <a:buSzTx/>
              <a:buNone/>
              <a:defRPr i="1" sz="3200"/>
            </a:lvl1pPr>
          </a:lstStyle>
          <a:p>
            <a:pPr/>
            <a:r>
              <a:t>–Johnny Appleseed</a:t>
            </a:r>
          </a:p>
        </p:txBody>
      </p:sp>
      <p:sp>
        <p:nvSpPr>
          <p:cNvPr id="94" name="“Type a quote here.”"/>
          <p:cNvSpPr txBox="1"/>
          <p:nvPr>
            <p:ph type="body" sz="quarter" idx="14"/>
          </p:nvPr>
        </p:nvSpPr>
        <p:spPr>
          <a:xfrm>
            <a:off x="2387600" y="6076950"/>
            <a:ext cx="19621500" cy="825500"/>
          </a:xfrm>
          <a:prstGeom prst="rect">
            <a:avLst/>
          </a:prstGeom>
        </p:spPr>
        <p:txBody>
          <a:bodyPr>
            <a:spAutoFit/>
          </a:bodyPr>
          <a:lstStyle>
            <a:lvl1pPr marL="0" indent="0" algn="ctr">
              <a:spcBef>
                <a:spcPts val="0"/>
              </a:spcBef>
              <a:buSzTx/>
              <a:buNone/>
              <a:defRPr sz="4800">
                <a:latin typeface="+mn-lt"/>
                <a:ea typeface="+mn-ea"/>
                <a:cs typeface="+mn-cs"/>
                <a:sym typeface="Helvetica Neue Medium"/>
              </a:defRPr>
            </a:lvl1pPr>
          </a:lstStyle>
          <a:p>
            <a:pPr/>
            <a:r>
              <a:t>“Type a quote here.” </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Image"/>
          <p:cNvSpPr/>
          <p:nvPr>
            <p:ph type="pic" idx="13"/>
          </p:nvPr>
        </p:nvSpPr>
        <p:spPr>
          <a:xfrm>
            <a:off x="0" y="0"/>
            <a:ext cx="24384000" cy="16264467"/>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AND_TWO_COLUMNS">
    <p:spTree>
      <p:nvGrpSpPr>
        <p:cNvPr id="1" name=""/>
        <p:cNvGrpSpPr/>
        <p:nvPr/>
      </p:nvGrpSpPr>
      <p:grpSpPr>
        <a:xfrm>
          <a:off x="0" y="0"/>
          <a:ext cx="0" cy="0"/>
          <a:chOff x="0" y="0"/>
          <a:chExt cx="0" cy="0"/>
        </a:xfrm>
      </p:grpSpPr>
      <p:sp>
        <p:nvSpPr>
          <p:cNvPr id="117" name="Title Text"/>
          <p:cNvSpPr txBox="1"/>
          <p:nvPr>
            <p:ph type="title"/>
          </p:nvPr>
        </p:nvSpPr>
        <p:spPr>
          <a:xfrm>
            <a:off x="831199" y="1186733"/>
            <a:ext cx="22721602" cy="1527201"/>
          </a:xfrm>
          <a:prstGeom prst="rect">
            <a:avLst/>
          </a:prstGeom>
        </p:spPr>
        <p:txBody>
          <a:bodyPr lIns="243799" tIns="243799" rIns="243799" bIns="243799" anchor="t"/>
          <a:lstStyle>
            <a:lvl1pPr algn="l" defTabSz="2438400">
              <a:defRPr sz="7400">
                <a:solidFill>
                  <a:srgbClr val="7EAD1F"/>
                </a:solidFill>
                <a:latin typeface="Casus Pro"/>
                <a:ea typeface="Casus Pro"/>
                <a:cs typeface="Casus Pro"/>
                <a:sym typeface="Casus Pro"/>
              </a:defRPr>
            </a:lvl1pPr>
          </a:lstStyle>
          <a:p>
            <a:pPr/>
            <a:r>
              <a:t>Title Text</a:t>
            </a:r>
          </a:p>
        </p:txBody>
      </p:sp>
      <p:sp>
        <p:nvSpPr>
          <p:cNvPr id="118" name="Body Level One…"/>
          <p:cNvSpPr txBox="1"/>
          <p:nvPr>
            <p:ph type="body" sz="half" idx="1"/>
          </p:nvPr>
        </p:nvSpPr>
        <p:spPr>
          <a:xfrm>
            <a:off x="831199" y="3073266"/>
            <a:ext cx="10666401" cy="9110401"/>
          </a:xfrm>
          <a:prstGeom prst="rect">
            <a:avLst/>
          </a:prstGeom>
        </p:spPr>
        <p:txBody>
          <a:bodyPr lIns="243799" tIns="243799" rIns="243799" bIns="243799" anchor="t"/>
          <a:lstStyle>
            <a:lvl1pPr marL="956128" indent="-816428" defTabSz="2438400">
              <a:lnSpc>
                <a:spcPct val="115000"/>
              </a:lnSpc>
              <a:spcBef>
                <a:spcPts val="1300"/>
              </a:spcBef>
              <a:buClr>
                <a:srgbClr val="595959"/>
              </a:buClr>
              <a:buSzPts val="3600"/>
              <a:buFont typeface="Arial"/>
              <a:buChar char="●"/>
              <a:defRPr sz="3600">
                <a:solidFill>
                  <a:srgbClr val="1A1A1A"/>
                </a:solidFill>
                <a:latin typeface="Montserrat Regular"/>
                <a:ea typeface="Montserrat Regular"/>
                <a:cs typeface="Montserrat Regular"/>
                <a:sym typeface="Montserrat Regular"/>
              </a:defRPr>
            </a:lvl1pPr>
            <a:lvl2pPr marL="1524000" indent="-914400" defTabSz="2438400">
              <a:lnSpc>
                <a:spcPct val="115000"/>
              </a:lnSpc>
              <a:spcBef>
                <a:spcPts val="1300"/>
              </a:spcBef>
              <a:buClr>
                <a:srgbClr val="595959"/>
              </a:buClr>
              <a:buSzPts val="3600"/>
              <a:buFont typeface="Arial"/>
              <a:buChar char="○"/>
              <a:defRPr sz="3600">
                <a:solidFill>
                  <a:srgbClr val="1A1A1A"/>
                </a:solidFill>
                <a:latin typeface="Montserrat Regular"/>
                <a:ea typeface="Montserrat Regular"/>
                <a:cs typeface="Montserrat Regular"/>
                <a:sym typeface="Montserrat Regular"/>
              </a:defRPr>
            </a:lvl2pPr>
            <a:lvl3pPr marL="1981200" indent="-914400" defTabSz="2438400">
              <a:lnSpc>
                <a:spcPct val="115000"/>
              </a:lnSpc>
              <a:spcBef>
                <a:spcPts val="1300"/>
              </a:spcBef>
              <a:buClr>
                <a:srgbClr val="595959"/>
              </a:buClr>
              <a:buSzPts val="3600"/>
              <a:buFont typeface="Arial"/>
              <a:buChar char="■"/>
              <a:defRPr sz="3600">
                <a:solidFill>
                  <a:srgbClr val="1A1A1A"/>
                </a:solidFill>
                <a:latin typeface="Montserrat Regular"/>
                <a:ea typeface="Montserrat Regular"/>
                <a:cs typeface="Montserrat Regular"/>
                <a:sym typeface="Montserrat Regular"/>
              </a:defRPr>
            </a:lvl3pPr>
            <a:lvl4pPr marL="2438400" indent="-914400" defTabSz="2438400">
              <a:lnSpc>
                <a:spcPct val="115000"/>
              </a:lnSpc>
              <a:spcBef>
                <a:spcPts val="1300"/>
              </a:spcBef>
              <a:buClr>
                <a:srgbClr val="595959"/>
              </a:buClr>
              <a:buSzPts val="3600"/>
              <a:buFont typeface="Arial"/>
              <a:buChar char="●"/>
              <a:defRPr sz="3600">
                <a:solidFill>
                  <a:srgbClr val="1A1A1A"/>
                </a:solidFill>
                <a:latin typeface="Montserrat Regular"/>
                <a:ea typeface="Montserrat Regular"/>
                <a:cs typeface="Montserrat Regular"/>
                <a:sym typeface="Montserrat Regular"/>
              </a:defRPr>
            </a:lvl4pPr>
            <a:lvl5pPr marL="2895600" indent="-914400" defTabSz="2438400">
              <a:lnSpc>
                <a:spcPct val="115000"/>
              </a:lnSpc>
              <a:spcBef>
                <a:spcPts val="1300"/>
              </a:spcBef>
              <a:buClr>
                <a:srgbClr val="595959"/>
              </a:buClr>
              <a:buSzPts val="3600"/>
              <a:buFont typeface="Arial"/>
              <a:buChar char="○"/>
              <a:defRPr sz="3600">
                <a:solidFill>
                  <a:srgbClr val="1A1A1A"/>
                </a:solidFill>
                <a:latin typeface="Montserrat Regular"/>
                <a:ea typeface="Montserrat Regular"/>
                <a:cs typeface="Montserrat Regular"/>
                <a:sym typeface="Montserrat Regular"/>
              </a:defRPr>
            </a:lvl5pPr>
          </a:lstStyle>
          <a:p>
            <a:pPr/>
            <a:r>
              <a:t>Body Level One</a:t>
            </a:r>
          </a:p>
          <a:p>
            <a:pPr lvl="1"/>
            <a:r>
              <a:t>Body Level Two</a:t>
            </a:r>
          </a:p>
          <a:p>
            <a:pPr lvl="2"/>
            <a:r>
              <a:t>Body Level Three</a:t>
            </a:r>
          </a:p>
          <a:p>
            <a:pPr lvl="3"/>
            <a:r>
              <a:t>Body Level Four</a:t>
            </a:r>
          </a:p>
          <a:p>
            <a:pPr lvl="4"/>
            <a:r>
              <a:t>Body Level Five</a:t>
            </a:r>
          </a:p>
        </p:txBody>
      </p:sp>
      <p:sp>
        <p:nvSpPr>
          <p:cNvPr id="119" name="Google Shape;23;p5"/>
          <p:cNvSpPr txBox="1"/>
          <p:nvPr>
            <p:ph type="body" sz="half" idx="13"/>
          </p:nvPr>
        </p:nvSpPr>
        <p:spPr>
          <a:xfrm>
            <a:off x="12886400" y="3073266"/>
            <a:ext cx="10666401" cy="9110401"/>
          </a:xfrm>
          <a:prstGeom prst="rect">
            <a:avLst/>
          </a:prstGeom>
        </p:spPr>
        <p:txBody>
          <a:bodyPr lIns="243799" tIns="243799" rIns="243799" bIns="243799" anchor="t"/>
          <a:lstStyle/>
          <a:p>
            <a:pPr marL="956128" indent="-816428" defTabSz="2438400">
              <a:lnSpc>
                <a:spcPct val="115000"/>
              </a:lnSpc>
              <a:spcBef>
                <a:spcPts val="0"/>
              </a:spcBef>
              <a:buClr>
                <a:srgbClr val="595959"/>
              </a:buClr>
              <a:buSzPts val="3600"/>
              <a:buFont typeface="Arial"/>
              <a:buChar char="●"/>
              <a:defRPr sz="3600">
                <a:solidFill>
                  <a:srgbClr val="595959"/>
                </a:solidFill>
                <a:latin typeface="Arial"/>
                <a:ea typeface="Arial"/>
                <a:cs typeface="Arial"/>
                <a:sym typeface="Arial"/>
              </a:defRPr>
            </a:pPr>
          </a:p>
        </p:txBody>
      </p:sp>
      <p:sp>
        <p:nvSpPr>
          <p:cNvPr id="120" name="Slide Number"/>
          <p:cNvSpPr txBox="1"/>
          <p:nvPr>
            <p:ph type="sldNum" sz="quarter" idx="2"/>
          </p:nvPr>
        </p:nvSpPr>
        <p:spPr>
          <a:xfrm>
            <a:off x="23188838" y="12524796"/>
            <a:ext cx="867584" cy="870499"/>
          </a:xfrm>
          <a:prstGeom prst="rect">
            <a:avLst/>
          </a:prstGeom>
        </p:spPr>
        <p:txBody>
          <a:bodyPr lIns="243799" tIns="243799" rIns="243799" bIns="243799" anchor="ctr"/>
          <a:lstStyle>
            <a:lvl1pPr algn="r" defTabSz="2438400">
              <a:defRPr sz="2600">
                <a:solidFill>
                  <a:srgbClr val="595959"/>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AND_BODY">
    <p:spTree>
      <p:nvGrpSpPr>
        <p:cNvPr id="1" name=""/>
        <p:cNvGrpSpPr/>
        <p:nvPr/>
      </p:nvGrpSpPr>
      <p:grpSpPr>
        <a:xfrm>
          <a:off x="0" y="0"/>
          <a:ext cx="0" cy="0"/>
          <a:chOff x="0" y="0"/>
          <a:chExt cx="0" cy="0"/>
        </a:xfrm>
      </p:grpSpPr>
      <p:sp>
        <p:nvSpPr>
          <p:cNvPr id="127" name="Title Text"/>
          <p:cNvSpPr txBox="1"/>
          <p:nvPr>
            <p:ph type="title"/>
          </p:nvPr>
        </p:nvSpPr>
        <p:spPr>
          <a:xfrm>
            <a:off x="831199" y="1186733"/>
            <a:ext cx="22721602" cy="1527201"/>
          </a:xfrm>
          <a:prstGeom prst="rect">
            <a:avLst/>
          </a:prstGeom>
        </p:spPr>
        <p:txBody>
          <a:bodyPr lIns="243799" tIns="243799" rIns="243799" bIns="243799" anchor="t"/>
          <a:lstStyle>
            <a:lvl1pPr algn="l" defTabSz="2438400">
              <a:defRPr sz="7400">
                <a:latin typeface="Casus Pro"/>
                <a:ea typeface="Casus Pro"/>
                <a:cs typeface="Casus Pro"/>
                <a:sym typeface="Casus Pro"/>
              </a:defRPr>
            </a:lvl1pPr>
          </a:lstStyle>
          <a:p>
            <a:pPr/>
            <a:r>
              <a:t>Title Text</a:t>
            </a:r>
          </a:p>
        </p:txBody>
      </p:sp>
      <p:sp>
        <p:nvSpPr>
          <p:cNvPr id="128" name="Body Level One…"/>
          <p:cNvSpPr txBox="1"/>
          <p:nvPr>
            <p:ph type="body" idx="1"/>
          </p:nvPr>
        </p:nvSpPr>
        <p:spPr>
          <a:xfrm>
            <a:off x="831199" y="3073266"/>
            <a:ext cx="22721602" cy="9110401"/>
          </a:xfrm>
          <a:prstGeom prst="rect">
            <a:avLst/>
          </a:prstGeom>
        </p:spPr>
        <p:txBody>
          <a:bodyPr lIns="243799" tIns="243799" rIns="243799" bIns="243799" anchor="t"/>
          <a:lstStyle>
            <a:lvl1pPr marL="1028700" indent="-914400" defTabSz="2438400">
              <a:lnSpc>
                <a:spcPct val="115000"/>
              </a:lnSpc>
              <a:spcBef>
                <a:spcPts val="0"/>
              </a:spcBef>
              <a:buClr>
                <a:srgbClr val="595959"/>
              </a:buClr>
              <a:buSzPts val="4800"/>
              <a:buFont typeface="Arial"/>
              <a:buChar char="●"/>
              <a:defRPr sz="4800">
                <a:solidFill>
                  <a:srgbClr val="595959"/>
                </a:solidFill>
                <a:latin typeface="Montserrat Regular"/>
                <a:ea typeface="Montserrat Regular"/>
                <a:cs typeface="Montserrat Regular"/>
                <a:sym typeface="Montserrat Regular"/>
              </a:defRPr>
            </a:lvl1pPr>
            <a:lvl2pPr marL="1685471" indent="-1088571" defTabSz="2438400">
              <a:lnSpc>
                <a:spcPct val="115000"/>
              </a:lnSpc>
              <a:spcBef>
                <a:spcPts val="0"/>
              </a:spcBef>
              <a:buClr>
                <a:srgbClr val="595959"/>
              </a:buClr>
              <a:buSzPts val="4800"/>
              <a:buFont typeface="Arial"/>
              <a:buChar char="○"/>
              <a:defRPr sz="4800">
                <a:solidFill>
                  <a:srgbClr val="595959"/>
                </a:solidFill>
                <a:latin typeface="Montserrat Regular"/>
                <a:ea typeface="Montserrat Regular"/>
                <a:cs typeface="Montserrat Regular"/>
                <a:sym typeface="Montserrat Regular"/>
              </a:defRPr>
            </a:lvl2pPr>
            <a:lvl3pPr marL="2142671" indent="-1088571" defTabSz="2438400">
              <a:lnSpc>
                <a:spcPct val="115000"/>
              </a:lnSpc>
              <a:spcBef>
                <a:spcPts val="0"/>
              </a:spcBef>
              <a:buClr>
                <a:srgbClr val="595959"/>
              </a:buClr>
              <a:buSzPts val="4800"/>
              <a:buFont typeface="Arial"/>
              <a:buChar char="■"/>
              <a:defRPr sz="4800">
                <a:solidFill>
                  <a:srgbClr val="595959"/>
                </a:solidFill>
                <a:latin typeface="Montserrat Regular"/>
                <a:ea typeface="Montserrat Regular"/>
                <a:cs typeface="Montserrat Regular"/>
                <a:sym typeface="Montserrat Regular"/>
              </a:defRPr>
            </a:lvl3pPr>
            <a:lvl4pPr marL="2599871" indent="-1088571" defTabSz="2438400">
              <a:lnSpc>
                <a:spcPct val="115000"/>
              </a:lnSpc>
              <a:spcBef>
                <a:spcPts val="0"/>
              </a:spcBef>
              <a:buClr>
                <a:srgbClr val="595959"/>
              </a:buClr>
              <a:buSzPts val="4800"/>
              <a:buFont typeface="Arial"/>
              <a:buChar char="●"/>
              <a:defRPr sz="4800">
                <a:solidFill>
                  <a:srgbClr val="595959"/>
                </a:solidFill>
                <a:latin typeface="Montserrat Regular"/>
                <a:ea typeface="Montserrat Regular"/>
                <a:cs typeface="Montserrat Regular"/>
                <a:sym typeface="Montserrat Regular"/>
              </a:defRPr>
            </a:lvl4pPr>
            <a:lvl5pPr marL="3057071" indent="-1088571" defTabSz="2438400">
              <a:lnSpc>
                <a:spcPct val="115000"/>
              </a:lnSpc>
              <a:spcBef>
                <a:spcPts val="0"/>
              </a:spcBef>
              <a:buClr>
                <a:srgbClr val="595959"/>
              </a:buClr>
              <a:buSzPts val="4800"/>
              <a:buFont typeface="Arial"/>
              <a:buChar char="○"/>
              <a:defRPr sz="4800">
                <a:solidFill>
                  <a:srgbClr val="595959"/>
                </a:solidFill>
                <a:latin typeface="Montserrat Regular"/>
                <a:ea typeface="Montserrat Regular"/>
                <a:cs typeface="Montserrat Regular"/>
                <a:sym typeface="Montserrat Regular"/>
              </a:defRPr>
            </a:lvl5pPr>
          </a:lstStyle>
          <a:p>
            <a:pPr/>
            <a:r>
              <a:t>Body Level One</a:t>
            </a:r>
          </a:p>
          <a:p>
            <a:pPr lvl="1"/>
            <a:r>
              <a:t>Body Level Two</a:t>
            </a:r>
          </a:p>
          <a:p>
            <a:pPr lvl="2"/>
            <a:r>
              <a:t>Body Level Three</a:t>
            </a:r>
          </a:p>
          <a:p>
            <a:pPr lvl="3"/>
            <a:r>
              <a:t>Body Level Four</a:t>
            </a:r>
          </a:p>
          <a:p>
            <a:pPr lvl="4"/>
            <a:r>
              <a:t>Body Level Five</a:t>
            </a:r>
          </a:p>
        </p:txBody>
      </p:sp>
      <p:sp>
        <p:nvSpPr>
          <p:cNvPr id="129" name="Slide Number"/>
          <p:cNvSpPr txBox="1"/>
          <p:nvPr>
            <p:ph type="sldNum" sz="quarter" idx="2"/>
          </p:nvPr>
        </p:nvSpPr>
        <p:spPr>
          <a:xfrm>
            <a:off x="23188838" y="12524796"/>
            <a:ext cx="867584" cy="870499"/>
          </a:xfrm>
          <a:prstGeom prst="rect">
            <a:avLst/>
          </a:prstGeom>
        </p:spPr>
        <p:txBody>
          <a:bodyPr lIns="243799" tIns="243799" rIns="243799" bIns="243799" anchor="ctr"/>
          <a:lstStyle>
            <a:lvl1pPr algn="r" defTabSz="2438400">
              <a:defRPr sz="2600">
                <a:solidFill>
                  <a:srgbClr val="595959"/>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p:spTree>
      <p:nvGrpSpPr>
        <p:cNvPr id="1" name=""/>
        <p:cNvGrpSpPr/>
        <p:nvPr/>
      </p:nvGrpSpPr>
      <p:grpSpPr>
        <a:xfrm>
          <a:off x="0" y="0"/>
          <a:ext cx="0" cy="0"/>
          <a:chOff x="0" y="0"/>
          <a:chExt cx="0" cy="0"/>
        </a:xfrm>
      </p:grpSpPr>
      <p:sp>
        <p:nvSpPr>
          <p:cNvPr id="136" name="Title Text"/>
          <p:cNvSpPr txBox="1"/>
          <p:nvPr>
            <p:ph type="title"/>
          </p:nvPr>
        </p:nvSpPr>
        <p:spPr>
          <a:xfrm>
            <a:off x="831221" y="1985533"/>
            <a:ext cx="22721601" cy="5473601"/>
          </a:xfrm>
          <a:prstGeom prst="rect">
            <a:avLst/>
          </a:prstGeom>
        </p:spPr>
        <p:txBody>
          <a:bodyPr lIns="243799" tIns="243799" rIns="243799" bIns="243799" anchor="b"/>
          <a:lstStyle>
            <a:lvl1pPr defTabSz="2438400">
              <a:defRPr sz="13800">
                <a:latin typeface="Casus Pro"/>
                <a:ea typeface="Casus Pro"/>
                <a:cs typeface="Casus Pro"/>
                <a:sym typeface="Casus Pro"/>
              </a:defRPr>
            </a:lvl1pPr>
          </a:lstStyle>
          <a:p>
            <a:pPr/>
            <a:r>
              <a:t>Title Text</a:t>
            </a:r>
          </a:p>
        </p:txBody>
      </p:sp>
      <p:sp>
        <p:nvSpPr>
          <p:cNvPr id="137" name="Body Level One…"/>
          <p:cNvSpPr txBox="1"/>
          <p:nvPr>
            <p:ph type="body" sz="quarter" idx="1"/>
          </p:nvPr>
        </p:nvSpPr>
        <p:spPr>
          <a:xfrm>
            <a:off x="831199" y="7557666"/>
            <a:ext cx="22721602" cy="2113601"/>
          </a:xfrm>
          <a:prstGeom prst="rect">
            <a:avLst/>
          </a:prstGeom>
        </p:spPr>
        <p:txBody>
          <a:bodyPr lIns="243799" tIns="243799" rIns="243799" bIns="243799" anchor="t"/>
          <a:lstStyle>
            <a:lvl1pPr marL="914400" indent="-800100" algn="ctr" defTabSz="2438400">
              <a:spcBef>
                <a:spcPts val="0"/>
              </a:spcBef>
              <a:buSzTx/>
              <a:buNone/>
              <a:defRPr sz="7400">
                <a:solidFill>
                  <a:srgbClr val="595959"/>
                </a:solidFill>
                <a:latin typeface="Montserrat Regular"/>
                <a:ea typeface="Montserrat Regular"/>
                <a:cs typeface="Montserrat Regular"/>
                <a:sym typeface="Montserrat Regular"/>
              </a:defRPr>
            </a:lvl1pPr>
            <a:lvl2pPr marL="914400" indent="-317500" algn="ctr" defTabSz="2438400">
              <a:spcBef>
                <a:spcPts val="0"/>
              </a:spcBef>
              <a:buSzTx/>
              <a:buNone/>
              <a:defRPr sz="7400">
                <a:solidFill>
                  <a:srgbClr val="595959"/>
                </a:solidFill>
                <a:latin typeface="Montserrat Regular"/>
                <a:ea typeface="Montserrat Regular"/>
                <a:cs typeface="Montserrat Regular"/>
                <a:sym typeface="Montserrat Regular"/>
              </a:defRPr>
            </a:lvl2pPr>
            <a:lvl3pPr marL="914400" indent="139700" algn="ctr" defTabSz="2438400">
              <a:spcBef>
                <a:spcPts val="0"/>
              </a:spcBef>
              <a:buSzTx/>
              <a:buNone/>
              <a:defRPr sz="7400">
                <a:solidFill>
                  <a:srgbClr val="595959"/>
                </a:solidFill>
                <a:latin typeface="Montserrat Regular"/>
                <a:ea typeface="Montserrat Regular"/>
                <a:cs typeface="Montserrat Regular"/>
                <a:sym typeface="Montserrat Regular"/>
              </a:defRPr>
            </a:lvl3pPr>
            <a:lvl4pPr marL="914400" indent="596900" algn="ctr" defTabSz="2438400">
              <a:spcBef>
                <a:spcPts val="0"/>
              </a:spcBef>
              <a:buSzTx/>
              <a:buNone/>
              <a:defRPr sz="7400">
                <a:solidFill>
                  <a:srgbClr val="595959"/>
                </a:solidFill>
                <a:latin typeface="Montserrat Regular"/>
                <a:ea typeface="Montserrat Regular"/>
                <a:cs typeface="Montserrat Regular"/>
                <a:sym typeface="Montserrat Regular"/>
              </a:defRPr>
            </a:lvl4pPr>
            <a:lvl5pPr marL="914400" indent="1054100" algn="ctr" defTabSz="2438400">
              <a:spcBef>
                <a:spcPts val="0"/>
              </a:spcBef>
              <a:buSzTx/>
              <a:buNone/>
              <a:defRPr sz="7400">
                <a:solidFill>
                  <a:srgbClr val="595959"/>
                </a:solidFill>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138" name="Slide Number"/>
          <p:cNvSpPr txBox="1"/>
          <p:nvPr>
            <p:ph type="sldNum" sz="quarter" idx="2"/>
          </p:nvPr>
        </p:nvSpPr>
        <p:spPr>
          <a:xfrm>
            <a:off x="23188838" y="12524796"/>
            <a:ext cx="867584" cy="870499"/>
          </a:xfrm>
          <a:prstGeom prst="rect">
            <a:avLst/>
          </a:prstGeom>
        </p:spPr>
        <p:txBody>
          <a:bodyPr lIns="243799" tIns="243799" rIns="243799" bIns="243799" anchor="ctr"/>
          <a:lstStyle>
            <a:lvl1pPr algn="r" defTabSz="2438400">
              <a:defRPr sz="2600">
                <a:solidFill>
                  <a:srgbClr val="595959"/>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13"/>
          </p:nvPr>
        </p:nvSpPr>
        <p:spPr>
          <a:xfrm>
            <a:off x="3124200" y="-38100"/>
            <a:ext cx="18135600" cy="12096698"/>
          </a:xfrm>
          <a:prstGeom prst="rect">
            <a:avLst/>
          </a:prstGeom>
        </p:spPr>
        <p:txBody>
          <a:bodyPr lIns="91439" tIns="45719" rIns="91439" bIns="45719" anchor="t">
            <a:noAutofit/>
          </a:bodyPr>
          <a:lstStyle/>
          <a:p>
            <a:pPr/>
          </a:p>
        </p:txBody>
      </p:sp>
      <p:sp>
        <p:nvSpPr>
          <p:cNvPr id="21" name="Title Text"/>
          <p:cNvSpPr txBox="1"/>
          <p:nvPr>
            <p:ph type="title"/>
          </p:nvPr>
        </p:nvSpPr>
        <p:spPr>
          <a:xfrm>
            <a:off x="635000" y="9512300"/>
            <a:ext cx="23114000" cy="2006600"/>
          </a:xfrm>
          <a:prstGeom prst="rect">
            <a:avLst/>
          </a:prstGeom>
        </p:spPr>
        <p:txBody>
          <a:bodyPr anchor="b"/>
          <a:lstStyle/>
          <a:p>
            <a:pPr/>
            <a:r>
              <a:t>Title Text</a:t>
            </a:r>
          </a:p>
        </p:txBody>
      </p:sp>
      <p:sp>
        <p:nvSpPr>
          <p:cNvPr id="22" name="Body Level One…"/>
          <p:cNvSpPr txBox="1"/>
          <p:nvPr>
            <p:ph type="body" sz="quarter" idx="1"/>
          </p:nvPr>
        </p:nvSpPr>
        <p:spPr>
          <a:xfrm>
            <a:off x="635000" y="11442700"/>
            <a:ext cx="23114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1778000" y="4533900"/>
            <a:ext cx="20828000" cy="46482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Image"/>
          <p:cNvSpPr/>
          <p:nvPr>
            <p:ph type="pic" idx="13"/>
          </p:nvPr>
        </p:nvSpPr>
        <p:spPr>
          <a:xfrm>
            <a:off x="7950200" y="1104900"/>
            <a:ext cx="17259302" cy="11506201"/>
          </a:xfrm>
          <a:prstGeom prst="rect">
            <a:avLst/>
          </a:prstGeom>
        </p:spPr>
        <p:txBody>
          <a:bodyPr lIns="91439" tIns="45719" rIns="91439" bIns="45719" anchor="t">
            <a:noAutofit/>
          </a:bodyPr>
          <a:lstStyle/>
          <a:p>
            <a:pPr/>
          </a:p>
        </p:txBody>
      </p:sp>
      <p:sp>
        <p:nvSpPr>
          <p:cNvPr id="39" name="Title Text"/>
          <p:cNvSpPr txBox="1"/>
          <p:nvPr>
            <p:ph type="title"/>
          </p:nvPr>
        </p:nvSpPr>
        <p:spPr>
          <a:xfrm>
            <a:off x="1651000" y="952500"/>
            <a:ext cx="10223500" cy="5549900"/>
          </a:xfrm>
          <a:prstGeom prst="rect">
            <a:avLst/>
          </a:prstGeom>
        </p:spPr>
        <p:txBody>
          <a:bodyPr anchor="b"/>
          <a:lstStyle>
            <a:lvl1pPr>
              <a:defRPr sz="8400"/>
            </a:lvl1pPr>
          </a:lstStyle>
          <a:p>
            <a:pPr/>
            <a:r>
              <a:t>Title Text</a:t>
            </a:r>
          </a:p>
        </p:txBody>
      </p:sp>
      <p:sp>
        <p:nvSpPr>
          <p:cNvPr id="40" name="Body Level One…"/>
          <p:cNvSpPr txBox="1"/>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lvl1pPr>
              <a:defRPr sz="4800"/>
            </a:lvl1pPr>
            <a:lvl2pPr>
              <a:defRPr sz="4800"/>
            </a:lvl2pPr>
            <a:lvl3pPr>
              <a:defRPr sz="4800"/>
            </a:lvl3pPr>
            <a:lvl4pPr>
              <a:defRPr sz="4800"/>
            </a:lvl4pPr>
            <a:lvl5pPr>
              <a:defRPr sz="4800"/>
            </a:lvl5p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sz="half" idx="13"/>
          </p:nvPr>
        </p:nvSpPr>
        <p:spPr>
          <a:xfrm>
            <a:off x="10960100" y="3149600"/>
            <a:ext cx="13944600" cy="9296400"/>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1689100" y="1778000"/>
            <a:ext cx="21005800" cy="10160000"/>
          </a:xfrm>
          <a:prstGeom prst="rect">
            <a:avLst/>
          </a:prstGeom>
        </p:spPr>
        <p:txBody>
          <a:bodyPr/>
          <a:lstStyle>
            <a:lvl1pPr>
              <a:defRPr sz="4800"/>
            </a:lvl1pPr>
            <a:lvl2pPr>
              <a:defRPr sz="4800"/>
            </a:lvl2pPr>
            <a:lvl3pPr>
              <a:defRPr sz="4800"/>
            </a:lvl3pPr>
            <a:lvl4pPr>
              <a:defRPr sz="4800"/>
            </a:lvl4pPr>
            <a:lvl5pPr>
              <a:defRPr sz="4800"/>
            </a:lvl5p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13"/>
          </p:nvPr>
        </p:nvSpPr>
        <p:spPr>
          <a:xfrm>
            <a:off x="15681340" y="7035800"/>
            <a:ext cx="8396678" cy="5600700"/>
          </a:xfrm>
          <a:prstGeom prst="rect">
            <a:avLst/>
          </a:prstGeom>
        </p:spPr>
        <p:txBody>
          <a:bodyPr lIns="91439" tIns="45719" rIns="91439" bIns="45719" anchor="t">
            <a:noAutofit/>
          </a:bodyPr>
          <a:lstStyle/>
          <a:p>
            <a:pPr/>
          </a:p>
        </p:txBody>
      </p:sp>
      <p:sp>
        <p:nvSpPr>
          <p:cNvPr id="84" name="Image"/>
          <p:cNvSpPr/>
          <p:nvPr>
            <p:ph type="pic" sz="quarter" idx="14"/>
          </p:nvPr>
        </p:nvSpPr>
        <p:spPr>
          <a:xfrm>
            <a:off x="15290800" y="1130300"/>
            <a:ext cx="8331200" cy="5554134"/>
          </a:xfrm>
          <a:prstGeom prst="rect">
            <a:avLst/>
          </a:prstGeom>
        </p:spPr>
        <p:txBody>
          <a:bodyPr lIns="91439" tIns="45719" rIns="91439" bIns="45719" anchor="t">
            <a:noAutofit/>
          </a:bodyPr>
          <a:lstStyle/>
          <a:p>
            <a:pPr/>
          </a:p>
        </p:txBody>
      </p:sp>
      <p:sp>
        <p:nvSpPr>
          <p:cNvPr id="85" name="Image"/>
          <p:cNvSpPr/>
          <p:nvPr>
            <p:ph type="pic" idx="15"/>
          </p:nvPr>
        </p:nvSpPr>
        <p:spPr>
          <a:xfrm>
            <a:off x="-304800" y="1130300"/>
            <a:ext cx="17202150" cy="11468100"/>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b="0" sz="2400">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transition xmlns:p14="http://schemas.microsoft.com/office/powerpoint/2010/main" spd="med" advClick="1"/>
  <p:txStyles>
    <p:titleStyle>
      <a:lvl1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9pPr>
    </p:titleStyle>
    <p:bodyStyle>
      <a:lvl1pPr marL="63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9pPr>
    </p:bodyStyle>
    <p:otherStyle>
      <a:lvl1pPr marL="0" marR="0" indent="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jpeg"/><Relationship Id="rId3" Type="http://schemas.openxmlformats.org/officeDocument/2006/relationships/image" Target="../media/image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jpeg"/><Relationship Id="rId3" Type="http://schemas.openxmlformats.org/officeDocument/2006/relationships/image" Target="../media/image3.jpeg"/><Relationship Id="rId4" Type="http://schemas.openxmlformats.org/officeDocument/2006/relationships/image" Target="../media/image4.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jpeg"/><Relationship Id="rId3" Type="http://schemas.openxmlformats.org/officeDocument/2006/relationships/image" Target="../media/image3.jpeg"/><Relationship Id="rId4" Type="http://schemas.openxmlformats.org/officeDocument/2006/relationships/image" Target="../media/image4.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jpeg"/><Relationship Id="rId3" Type="http://schemas.openxmlformats.org/officeDocument/2006/relationships/image" Target="../media/image3.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3578B8"/>
        </a:solidFill>
      </p:bgPr>
    </p:bg>
    <p:spTree>
      <p:nvGrpSpPr>
        <p:cNvPr id="1" name=""/>
        <p:cNvGrpSpPr/>
        <p:nvPr/>
      </p:nvGrpSpPr>
      <p:grpSpPr>
        <a:xfrm>
          <a:off x="0" y="0"/>
          <a:ext cx="0" cy="0"/>
          <a:chOff x="0" y="0"/>
          <a:chExt cx="0" cy="0"/>
        </a:xfrm>
      </p:grpSpPr>
      <p:sp>
        <p:nvSpPr>
          <p:cNvPr id="147" name="Google Shape;54;p13"/>
          <p:cNvSpPr txBox="1"/>
          <p:nvPr>
            <p:ph type="title"/>
          </p:nvPr>
        </p:nvSpPr>
        <p:spPr>
          <a:xfrm>
            <a:off x="1544720" y="6907810"/>
            <a:ext cx="10597335" cy="3195041"/>
          </a:xfrm>
          <a:prstGeom prst="rect">
            <a:avLst/>
          </a:prstGeom>
        </p:spPr>
        <p:txBody>
          <a:bodyPr/>
          <a:lstStyle>
            <a:lvl1pPr algn="l">
              <a:defRPr b="1" sz="9600">
                <a:solidFill>
                  <a:srgbClr val="7EAD1F"/>
                </a:solidFill>
              </a:defRPr>
            </a:lvl1pPr>
          </a:lstStyle>
          <a:p>
            <a:pPr/>
            <a:r>
              <a:t>Session 7</a:t>
            </a:r>
          </a:p>
        </p:txBody>
      </p:sp>
      <p:sp>
        <p:nvSpPr>
          <p:cNvPr id="148" name="Google Shape;55;p13"/>
          <p:cNvSpPr txBox="1"/>
          <p:nvPr>
            <p:ph type="body" sz="quarter" idx="1"/>
          </p:nvPr>
        </p:nvSpPr>
        <p:spPr>
          <a:xfrm>
            <a:off x="1711732" y="9644577"/>
            <a:ext cx="22721602" cy="2113602"/>
          </a:xfrm>
          <a:prstGeom prst="rect">
            <a:avLst/>
          </a:prstGeom>
        </p:spPr>
        <p:txBody>
          <a:bodyPr/>
          <a:lstStyle>
            <a:lvl1pPr marL="0" indent="0" algn="l">
              <a:defRPr cap="all" sz="4800">
                <a:solidFill>
                  <a:srgbClr val="FFFFFF"/>
                </a:solidFill>
              </a:defRPr>
            </a:lvl1pPr>
          </a:lstStyle>
          <a:p>
            <a:pPr/>
            <a:r>
              <a:t>Conduct YEAH! Project Research</a:t>
            </a:r>
          </a:p>
        </p:txBody>
      </p:sp>
      <p:pic>
        <p:nvPicPr>
          <p:cNvPr id="149" name="5.jpg" descr="5.jpg"/>
          <p:cNvPicPr>
            <a:picLocks noChangeAspect="1"/>
          </p:cNvPicPr>
          <p:nvPr/>
        </p:nvPicPr>
        <p:blipFill>
          <a:blip r:embed="rId2">
            <a:extLst/>
          </a:blip>
          <a:srcRect l="12500" t="0" r="12500" b="0"/>
          <a:stretch>
            <a:fillRect/>
          </a:stretch>
        </p:blipFill>
        <p:spPr>
          <a:xfrm rot="10800000">
            <a:off x="14765940" y="33866"/>
            <a:ext cx="12395059" cy="12395201"/>
          </a:xfrm>
          <a:custGeom>
            <a:avLst/>
            <a:gdLst/>
            <a:ahLst/>
            <a:cxnLst>
              <a:cxn ang="0">
                <a:pos x="wd2" y="hd2"/>
              </a:cxn>
              <a:cxn ang="5400000">
                <a:pos x="wd2" y="hd2"/>
              </a:cxn>
              <a:cxn ang="10800000">
                <a:pos x="wd2" y="hd2"/>
              </a:cxn>
              <a:cxn ang="16200000">
                <a:pos x="wd2" y="hd2"/>
              </a:cxn>
            </a:cxnLst>
            <a:rect l="0" t="0" r="r" b="b"/>
            <a:pathLst>
              <a:path w="19679" h="21600" fill="norm" stroke="1" extrusionOk="0">
                <a:moveTo>
                  <a:pt x="9839" y="0"/>
                </a:moveTo>
                <a:cubicBezTo>
                  <a:pt x="7321" y="0"/>
                  <a:pt x="4803" y="1055"/>
                  <a:pt x="2882" y="3163"/>
                </a:cubicBezTo>
                <a:cubicBezTo>
                  <a:pt x="-961" y="7381"/>
                  <a:pt x="-961" y="14219"/>
                  <a:pt x="2882" y="18437"/>
                </a:cubicBezTo>
                <a:cubicBezTo>
                  <a:pt x="4803" y="20545"/>
                  <a:pt x="7321" y="21600"/>
                  <a:pt x="9839" y="21600"/>
                </a:cubicBezTo>
                <a:cubicBezTo>
                  <a:pt x="12357" y="21600"/>
                  <a:pt x="14875" y="20545"/>
                  <a:pt x="16796" y="18437"/>
                </a:cubicBezTo>
                <a:cubicBezTo>
                  <a:pt x="20639" y="14219"/>
                  <a:pt x="20639" y="7381"/>
                  <a:pt x="16796" y="3163"/>
                </a:cubicBezTo>
                <a:cubicBezTo>
                  <a:pt x="14875" y="1055"/>
                  <a:pt x="12357" y="0"/>
                  <a:pt x="9839" y="0"/>
                </a:cubicBezTo>
                <a:close/>
              </a:path>
            </a:pathLst>
          </a:custGeom>
          <a:ln w="368300">
            <a:solidFill>
              <a:srgbClr val="7EAD1F"/>
            </a:solidFill>
            <a:miter lim="400000"/>
          </a:ln>
        </p:spPr>
      </p:pic>
      <p:sp>
        <p:nvSpPr>
          <p:cNvPr id="150" name="Line"/>
          <p:cNvSpPr/>
          <p:nvPr/>
        </p:nvSpPr>
        <p:spPr>
          <a:xfrm>
            <a:off x="1882212" y="8031196"/>
            <a:ext cx="3220629" cy="1"/>
          </a:xfrm>
          <a:prstGeom prst="line">
            <a:avLst/>
          </a:prstGeom>
          <a:ln w="127000">
            <a:solidFill>
              <a:srgbClr val="7EAD1F"/>
            </a:solidFill>
          </a:ln>
          <a:effectLst>
            <a:outerShdw sx="100000" sy="100000" kx="0" ky="0" algn="b" rotWithShape="0" blurRad="25400" dist="63500" dir="5400000">
              <a:srgbClr val="000000">
                <a:alpha val="3000"/>
              </a:srgbClr>
            </a:outerShdw>
          </a:effectLst>
        </p:spPr>
        <p:txBody>
          <a:bodyPr lIns="0" tIns="0" rIns="0" bIns="0"/>
          <a:lstStyle/>
          <a:p>
            <a:pPr algn="l" defTabSz="2438400">
              <a:defRPr b="0" sz="3600">
                <a:latin typeface="Arial"/>
                <a:ea typeface="Arial"/>
                <a:cs typeface="Arial"/>
                <a:sym typeface="Arial"/>
              </a:defRPr>
            </a:pPr>
          </a:p>
        </p:txBody>
      </p:sp>
      <p:pic>
        <p:nvPicPr>
          <p:cNvPr id="151" name="Logo_YEAH!_2.png" descr="Logo_YEAH!_2.png"/>
          <p:cNvPicPr>
            <a:picLocks noChangeAspect="1"/>
          </p:cNvPicPr>
          <p:nvPr/>
        </p:nvPicPr>
        <p:blipFill>
          <a:blip r:embed="rId3">
            <a:extLst/>
          </a:blip>
          <a:srcRect l="1828" t="1850" r="2664" b="4225"/>
          <a:stretch>
            <a:fillRect/>
          </a:stretch>
        </p:blipFill>
        <p:spPr>
          <a:xfrm>
            <a:off x="908288" y="754483"/>
            <a:ext cx="6744951" cy="5889241"/>
          </a:xfrm>
          <a:custGeom>
            <a:avLst/>
            <a:gdLst/>
            <a:ahLst/>
            <a:cxnLst>
              <a:cxn ang="0">
                <a:pos x="wd2" y="hd2"/>
              </a:cxn>
              <a:cxn ang="5400000">
                <a:pos x="wd2" y="hd2"/>
              </a:cxn>
              <a:cxn ang="10800000">
                <a:pos x="wd2" y="hd2"/>
              </a:cxn>
              <a:cxn ang="16200000">
                <a:pos x="wd2" y="hd2"/>
              </a:cxn>
            </a:cxnLst>
            <a:rect l="0" t="0" r="r" b="b"/>
            <a:pathLst>
              <a:path w="21512" h="21597" fill="norm" stroke="1" extrusionOk="0">
                <a:moveTo>
                  <a:pt x="11433" y="0"/>
                </a:moveTo>
                <a:cubicBezTo>
                  <a:pt x="10722" y="-1"/>
                  <a:pt x="9625" y="98"/>
                  <a:pt x="9456" y="179"/>
                </a:cubicBezTo>
                <a:cubicBezTo>
                  <a:pt x="9398" y="208"/>
                  <a:pt x="9292" y="244"/>
                  <a:pt x="9219" y="261"/>
                </a:cubicBezTo>
                <a:cubicBezTo>
                  <a:pt x="9147" y="278"/>
                  <a:pt x="8993" y="323"/>
                  <a:pt x="8878" y="361"/>
                </a:cubicBezTo>
                <a:cubicBezTo>
                  <a:pt x="8762" y="399"/>
                  <a:pt x="8607" y="445"/>
                  <a:pt x="8535" y="462"/>
                </a:cubicBezTo>
                <a:cubicBezTo>
                  <a:pt x="8462" y="479"/>
                  <a:pt x="8350" y="515"/>
                  <a:pt x="8285" y="546"/>
                </a:cubicBezTo>
                <a:cubicBezTo>
                  <a:pt x="8220" y="577"/>
                  <a:pt x="8101" y="634"/>
                  <a:pt x="8022" y="671"/>
                </a:cubicBezTo>
                <a:cubicBezTo>
                  <a:pt x="7942" y="709"/>
                  <a:pt x="7835" y="763"/>
                  <a:pt x="7785" y="792"/>
                </a:cubicBezTo>
                <a:cubicBezTo>
                  <a:pt x="7735" y="822"/>
                  <a:pt x="7646" y="846"/>
                  <a:pt x="7589" y="846"/>
                </a:cubicBezTo>
                <a:cubicBezTo>
                  <a:pt x="7532" y="846"/>
                  <a:pt x="7405" y="898"/>
                  <a:pt x="7307" y="961"/>
                </a:cubicBezTo>
                <a:cubicBezTo>
                  <a:pt x="7118" y="1083"/>
                  <a:pt x="6944" y="1190"/>
                  <a:pt x="6779" y="1284"/>
                </a:cubicBezTo>
                <a:cubicBezTo>
                  <a:pt x="6242" y="1591"/>
                  <a:pt x="5118" y="2510"/>
                  <a:pt x="5116" y="2643"/>
                </a:cubicBezTo>
                <a:cubicBezTo>
                  <a:pt x="5115" y="2684"/>
                  <a:pt x="5060" y="2749"/>
                  <a:pt x="4995" y="2789"/>
                </a:cubicBezTo>
                <a:cubicBezTo>
                  <a:pt x="4849" y="2879"/>
                  <a:pt x="4245" y="3541"/>
                  <a:pt x="4108" y="3761"/>
                </a:cubicBezTo>
                <a:lnTo>
                  <a:pt x="4006" y="3924"/>
                </a:lnTo>
                <a:lnTo>
                  <a:pt x="4275" y="4214"/>
                </a:lnTo>
                <a:cubicBezTo>
                  <a:pt x="4423" y="4373"/>
                  <a:pt x="4606" y="4639"/>
                  <a:pt x="4679" y="4805"/>
                </a:cubicBezTo>
                <a:lnTo>
                  <a:pt x="4812" y="5106"/>
                </a:lnTo>
                <a:lnTo>
                  <a:pt x="4937" y="4928"/>
                </a:lnTo>
                <a:cubicBezTo>
                  <a:pt x="5006" y="4830"/>
                  <a:pt x="5175" y="4613"/>
                  <a:pt x="5312" y="4447"/>
                </a:cubicBezTo>
                <a:cubicBezTo>
                  <a:pt x="5449" y="4280"/>
                  <a:pt x="5635" y="4048"/>
                  <a:pt x="5723" y="3931"/>
                </a:cubicBezTo>
                <a:cubicBezTo>
                  <a:pt x="6229" y="3266"/>
                  <a:pt x="6597" y="2954"/>
                  <a:pt x="7456" y="2464"/>
                </a:cubicBezTo>
                <a:cubicBezTo>
                  <a:pt x="7630" y="2365"/>
                  <a:pt x="7813" y="2260"/>
                  <a:pt x="7864" y="2230"/>
                </a:cubicBezTo>
                <a:cubicBezTo>
                  <a:pt x="7914" y="2201"/>
                  <a:pt x="8020" y="2176"/>
                  <a:pt x="8100" y="2176"/>
                </a:cubicBezTo>
                <a:cubicBezTo>
                  <a:pt x="8181" y="2176"/>
                  <a:pt x="8391" y="2096"/>
                  <a:pt x="8564" y="1997"/>
                </a:cubicBezTo>
                <a:cubicBezTo>
                  <a:pt x="8737" y="1898"/>
                  <a:pt x="8917" y="1816"/>
                  <a:pt x="8966" y="1815"/>
                </a:cubicBezTo>
                <a:cubicBezTo>
                  <a:pt x="9015" y="1814"/>
                  <a:pt x="9070" y="1786"/>
                  <a:pt x="9088" y="1753"/>
                </a:cubicBezTo>
                <a:cubicBezTo>
                  <a:pt x="9106" y="1719"/>
                  <a:pt x="9247" y="1693"/>
                  <a:pt x="9403" y="1693"/>
                </a:cubicBezTo>
                <a:cubicBezTo>
                  <a:pt x="9559" y="1693"/>
                  <a:pt x="9701" y="1665"/>
                  <a:pt x="9719" y="1632"/>
                </a:cubicBezTo>
                <a:cubicBezTo>
                  <a:pt x="9737" y="1599"/>
                  <a:pt x="9809" y="1572"/>
                  <a:pt x="9880" y="1572"/>
                </a:cubicBezTo>
                <a:cubicBezTo>
                  <a:pt x="9951" y="1572"/>
                  <a:pt x="10050" y="1546"/>
                  <a:pt x="10100" y="1515"/>
                </a:cubicBezTo>
                <a:cubicBezTo>
                  <a:pt x="10270" y="1411"/>
                  <a:pt x="11398" y="1307"/>
                  <a:pt x="11522" y="1383"/>
                </a:cubicBezTo>
                <a:cubicBezTo>
                  <a:pt x="11583" y="1421"/>
                  <a:pt x="11788" y="1451"/>
                  <a:pt x="11979" y="1451"/>
                </a:cubicBezTo>
                <a:cubicBezTo>
                  <a:pt x="12169" y="1451"/>
                  <a:pt x="12366" y="1475"/>
                  <a:pt x="12417" y="1504"/>
                </a:cubicBezTo>
                <a:cubicBezTo>
                  <a:pt x="12562" y="1588"/>
                  <a:pt x="12874" y="1693"/>
                  <a:pt x="12985" y="1695"/>
                </a:cubicBezTo>
                <a:cubicBezTo>
                  <a:pt x="13041" y="1695"/>
                  <a:pt x="13147" y="1749"/>
                  <a:pt x="13219" y="1814"/>
                </a:cubicBezTo>
                <a:cubicBezTo>
                  <a:pt x="13292" y="1879"/>
                  <a:pt x="13389" y="1932"/>
                  <a:pt x="13434" y="1933"/>
                </a:cubicBezTo>
                <a:cubicBezTo>
                  <a:pt x="13562" y="1935"/>
                  <a:pt x="13976" y="2194"/>
                  <a:pt x="14228" y="2428"/>
                </a:cubicBezTo>
                <a:cubicBezTo>
                  <a:pt x="14352" y="2543"/>
                  <a:pt x="14538" y="2683"/>
                  <a:pt x="14639" y="2738"/>
                </a:cubicBezTo>
                <a:cubicBezTo>
                  <a:pt x="14988" y="2928"/>
                  <a:pt x="15272" y="3185"/>
                  <a:pt x="15470" y="3489"/>
                </a:cubicBezTo>
                <a:cubicBezTo>
                  <a:pt x="15649" y="3765"/>
                  <a:pt x="15957" y="4113"/>
                  <a:pt x="16023" y="4113"/>
                </a:cubicBezTo>
                <a:cubicBezTo>
                  <a:pt x="16037" y="4113"/>
                  <a:pt x="16199" y="4280"/>
                  <a:pt x="16384" y="4485"/>
                </a:cubicBezTo>
                <a:cubicBezTo>
                  <a:pt x="16568" y="4689"/>
                  <a:pt x="16861" y="4965"/>
                  <a:pt x="17034" y="5100"/>
                </a:cubicBezTo>
                <a:cubicBezTo>
                  <a:pt x="17208" y="5235"/>
                  <a:pt x="17482" y="5477"/>
                  <a:pt x="17643" y="5637"/>
                </a:cubicBezTo>
                <a:cubicBezTo>
                  <a:pt x="17805" y="5798"/>
                  <a:pt x="17958" y="5928"/>
                  <a:pt x="17985" y="5928"/>
                </a:cubicBezTo>
                <a:cubicBezTo>
                  <a:pt x="18012" y="5928"/>
                  <a:pt x="18148" y="6093"/>
                  <a:pt x="18289" y="6292"/>
                </a:cubicBezTo>
                <a:lnTo>
                  <a:pt x="18544" y="6655"/>
                </a:lnTo>
                <a:lnTo>
                  <a:pt x="18915" y="6655"/>
                </a:lnTo>
                <a:cubicBezTo>
                  <a:pt x="19283" y="6655"/>
                  <a:pt x="19289" y="6653"/>
                  <a:pt x="19467" y="6413"/>
                </a:cubicBezTo>
                <a:cubicBezTo>
                  <a:pt x="19566" y="6280"/>
                  <a:pt x="19680" y="6170"/>
                  <a:pt x="19722" y="6170"/>
                </a:cubicBezTo>
                <a:cubicBezTo>
                  <a:pt x="19806" y="6170"/>
                  <a:pt x="19824" y="6016"/>
                  <a:pt x="19746" y="5960"/>
                </a:cubicBezTo>
                <a:cubicBezTo>
                  <a:pt x="19717" y="5940"/>
                  <a:pt x="19657" y="5823"/>
                  <a:pt x="19610" y="5700"/>
                </a:cubicBezTo>
                <a:cubicBezTo>
                  <a:pt x="19563" y="5576"/>
                  <a:pt x="19501" y="5420"/>
                  <a:pt x="19473" y="5353"/>
                </a:cubicBezTo>
                <a:cubicBezTo>
                  <a:pt x="19446" y="5287"/>
                  <a:pt x="19271" y="4988"/>
                  <a:pt x="19082" y="4688"/>
                </a:cubicBezTo>
                <a:cubicBezTo>
                  <a:pt x="18894" y="4389"/>
                  <a:pt x="18683" y="4048"/>
                  <a:pt x="18615" y="3931"/>
                </a:cubicBezTo>
                <a:cubicBezTo>
                  <a:pt x="18383" y="3531"/>
                  <a:pt x="17612" y="2687"/>
                  <a:pt x="17038" y="2205"/>
                </a:cubicBezTo>
                <a:cubicBezTo>
                  <a:pt x="16722" y="1940"/>
                  <a:pt x="16410" y="1662"/>
                  <a:pt x="16347" y="1587"/>
                </a:cubicBezTo>
                <a:cubicBezTo>
                  <a:pt x="16284" y="1512"/>
                  <a:pt x="16198" y="1451"/>
                  <a:pt x="16155" y="1451"/>
                </a:cubicBezTo>
                <a:cubicBezTo>
                  <a:pt x="16111" y="1451"/>
                  <a:pt x="15923" y="1366"/>
                  <a:pt x="15738" y="1262"/>
                </a:cubicBezTo>
                <a:cubicBezTo>
                  <a:pt x="15553" y="1158"/>
                  <a:pt x="15264" y="994"/>
                  <a:pt x="15094" y="898"/>
                </a:cubicBezTo>
                <a:cubicBezTo>
                  <a:pt x="14923" y="803"/>
                  <a:pt x="14755" y="725"/>
                  <a:pt x="14722" y="725"/>
                </a:cubicBezTo>
                <a:cubicBezTo>
                  <a:pt x="14688" y="725"/>
                  <a:pt x="14569" y="670"/>
                  <a:pt x="14456" y="603"/>
                </a:cubicBezTo>
                <a:cubicBezTo>
                  <a:pt x="14342" y="536"/>
                  <a:pt x="14208" y="482"/>
                  <a:pt x="14158" y="482"/>
                </a:cubicBezTo>
                <a:cubicBezTo>
                  <a:pt x="14108" y="482"/>
                  <a:pt x="14054" y="458"/>
                  <a:pt x="14038" y="428"/>
                </a:cubicBezTo>
                <a:cubicBezTo>
                  <a:pt x="14022" y="399"/>
                  <a:pt x="13919" y="360"/>
                  <a:pt x="13810" y="341"/>
                </a:cubicBezTo>
                <a:cubicBezTo>
                  <a:pt x="13702" y="322"/>
                  <a:pt x="13483" y="279"/>
                  <a:pt x="13324" y="246"/>
                </a:cubicBezTo>
                <a:cubicBezTo>
                  <a:pt x="12342" y="43"/>
                  <a:pt x="12020" y="2"/>
                  <a:pt x="11433" y="0"/>
                </a:cubicBezTo>
                <a:close/>
                <a:moveTo>
                  <a:pt x="2902" y="4329"/>
                </a:moveTo>
                <a:cubicBezTo>
                  <a:pt x="2521" y="4326"/>
                  <a:pt x="2410" y="4349"/>
                  <a:pt x="2201" y="4473"/>
                </a:cubicBezTo>
                <a:cubicBezTo>
                  <a:pt x="1878" y="4664"/>
                  <a:pt x="1679" y="4929"/>
                  <a:pt x="1541" y="5352"/>
                </a:cubicBezTo>
                <a:cubicBezTo>
                  <a:pt x="1403" y="5776"/>
                  <a:pt x="1401" y="6052"/>
                  <a:pt x="1535" y="6471"/>
                </a:cubicBezTo>
                <a:cubicBezTo>
                  <a:pt x="1701" y="6994"/>
                  <a:pt x="2176" y="7455"/>
                  <a:pt x="2614" y="7520"/>
                </a:cubicBezTo>
                <a:cubicBezTo>
                  <a:pt x="2846" y="7555"/>
                  <a:pt x="3280" y="7503"/>
                  <a:pt x="3431" y="7423"/>
                </a:cubicBezTo>
                <a:cubicBezTo>
                  <a:pt x="3928" y="7159"/>
                  <a:pt x="4274" y="6552"/>
                  <a:pt x="4273" y="5947"/>
                </a:cubicBezTo>
                <a:cubicBezTo>
                  <a:pt x="4271" y="5319"/>
                  <a:pt x="4072" y="4898"/>
                  <a:pt x="3603" y="4527"/>
                </a:cubicBezTo>
                <a:cubicBezTo>
                  <a:pt x="3373" y="4344"/>
                  <a:pt x="3324" y="4332"/>
                  <a:pt x="2902" y="4329"/>
                </a:cubicBezTo>
                <a:close/>
                <a:moveTo>
                  <a:pt x="20528" y="6534"/>
                </a:moveTo>
                <a:cubicBezTo>
                  <a:pt x="20145" y="6534"/>
                  <a:pt x="20076" y="6551"/>
                  <a:pt x="19915" y="6692"/>
                </a:cubicBezTo>
                <a:cubicBezTo>
                  <a:pt x="19786" y="6806"/>
                  <a:pt x="19751" y="6868"/>
                  <a:pt x="19792" y="6915"/>
                </a:cubicBezTo>
                <a:cubicBezTo>
                  <a:pt x="19863" y="6996"/>
                  <a:pt x="19868" y="7662"/>
                  <a:pt x="19799" y="7711"/>
                </a:cubicBezTo>
                <a:cubicBezTo>
                  <a:pt x="19795" y="7713"/>
                  <a:pt x="19788" y="7708"/>
                  <a:pt x="19784" y="7708"/>
                </a:cubicBezTo>
                <a:cubicBezTo>
                  <a:pt x="19798" y="7712"/>
                  <a:pt x="19812" y="7723"/>
                  <a:pt x="19820" y="7739"/>
                </a:cubicBezTo>
                <a:cubicBezTo>
                  <a:pt x="19833" y="7762"/>
                  <a:pt x="19828" y="7787"/>
                  <a:pt x="19817" y="7809"/>
                </a:cubicBezTo>
                <a:cubicBezTo>
                  <a:pt x="19827" y="7855"/>
                  <a:pt x="19836" y="7913"/>
                  <a:pt x="19841" y="7979"/>
                </a:cubicBezTo>
                <a:cubicBezTo>
                  <a:pt x="19858" y="8254"/>
                  <a:pt x="19775" y="8452"/>
                  <a:pt x="19717" y="8276"/>
                </a:cubicBezTo>
                <a:cubicBezTo>
                  <a:pt x="19683" y="8177"/>
                  <a:pt x="19695" y="7944"/>
                  <a:pt x="19725" y="7812"/>
                </a:cubicBezTo>
                <a:cubicBezTo>
                  <a:pt x="19725" y="7810"/>
                  <a:pt x="19722" y="7811"/>
                  <a:pt x="19722" y="7810"/>
                </a:cubicBezTo>
                <a:cubicBezTo>
                  <a:pt x="19705" y="7779"/>
                  <a:pt x="19712" y="7736"/>
                  <a:pt x="19739" y="7717"/>
                </a:cubicBezTo>
                <a:cubicBezTo>
                  <a:pt x="19753" y="7707"/>
                  <a:pt x="19769" y="7704"/>
                  <a:pt x="19784" y="7708"/>
                </a:cubicBezTo>
                <a:cubicBezTo>
                  <a:pt x="19753" y="7711"/>
                  <a:pt x="19704" y="7670"/>
                  <a:pt x="19662" y="7596"/>
                </a:cubicBezTo>
                <a:cubicBezTo>
                  <a:pt x="19518" y="7344"/>
                  <a:pt x="19303" y="7260"/>
                  <a:pt x="18796" y="7260"/>
                </a:cubicBezTo>
                <a:cubicBezTo>
                  <a:pt x="18441" y="7260"/>
                  <a:pt x="18321" y="7281"/>
                  <a:pt x="18267" y="7356"/>
                </a:cubicBezTo>
                <a:cubicBezTo>
                  <a:pt x="18180" y="7477"/>
                  <a:pt x="18115" y="8574"/>
                  <a:pt x="18099" y="10194"/>
                </a:cubicBezTo>
                <a:lnTo>
                  <a:pt x="18087" y="11405"/>
                </a:lnTo>
                <a:lnTo>
                  <a:pt x="17587" y="11386"/>
                </a:lnTo>
                <a:cubicBezTo>
                  <a:pt x="17313" y="11376"/>
                  <a:pt x="16969" y="11393"/>
                  <a:pt x="16824" y="11425"/>
                </a:cubicBezTo>
                <a:cubicBezTo>
                  <a:pt x="16680" y="11458"/>
                  <a:pt x="16537" y="11463"/>
                  <a:pt x="16508" y="11435"/>
                </a:cubicBezTo>
                <a:cubicBezTo>
                  <a:pt x="16473" y="11403"/>
                  <a:pt x="16469" y="10928"/>
                  <a:pt x="16494" y="10065"/>
                </a:cubicBezTo>
                <a:cubicBezTo>
                  <a:pt x="16515" y="9338"/>
                  <a:pt x="16519" y="8579"/>
                  <a:pt x="16503" y="8379"/>
                </a:cubicBezTo>
                <a:cubicBezTo>
                  <a:pt x="16450" y="7720"/>
                  <a:pt x="16249" y="7389"/>
                  <a:pt x="15791" y="7210"/>
                </a:cubicBezTo>
                <a:cubicBezTo>
                  <a:pt x="15638" y="7150"/>
                  <a:pt x="15547" y="7153"/>
                  <a:pt x="15318" y="7221"/>
                </a:cubicBezTo>
                <a:lnTo>
                  <a:pt x="15034" y="7305"/>
                </a:lnTo>
                <a:lnTo>
                  <a:pt x="15041" y="7752"/>
                </a:lnTo>
                <a:cubicBezTo>
                  <a:pt x="15044" y="7998"/>
                  <a:pt x="15078" y="8891"/>
                  <a:pt x="15115" y="9740"/>
                </a:cubicBezTo>
                <a:cubicBezTo>
                  <a:pt x="15152" y="10589"/>
                  <a:pt x="15185" y="11672"/>
                  <a:pt x="15188" y="12146"/>
                </a:cubicBezTo>
                <a:cubicBezTo>
                  <a:pt x="15192" y="12946"/>
                  <a:pt x="15156" y="13172"/>
                  <a:pt x="15060" y="12948"/>
                </a:cubicBezTo>
                <a:cubicBezTo>
                  <a:pt x="14838" y="12433"/>
                  <a:pt x="14387" y="10719"/>
                  <a:pt x="14224" y="9771"/>
                </a:cubicBezTo>
                <a:cubicBezTo>
                  <a:pt x="14196" y="9604"/>
                  <a:pt x="14147" y="9325"/>
                  <a:pt x="14117" y="9148"/>
                </a:cubicBezTo>
                <a:cubicBezTo>
                  <a:pt x="14086" y="8970"/>
                  <a:pt x="14061" y="8729"/>
                  <a:pt x="14061" y="8613"/>
                </a:cubicBezTo>
                <a:cubicBezTo>
                  <a:pt x="14061" y="7933"/>
                  <a:pt x="13803" y="7502"/>
                  <a:pt x="13395" y="7502"/>
                </a:cubicBezTo>
                <a:cubicBezTo>
                  <a:pt x="13273" y="7502"/>
                  <a:pt x="13157" y="7475"/>
                  <a:pt x="13139" y="7442"/>
                </a:cubicBezTo>
                <a:cubicBezTo>
                  <a:pt x="13121" y="7407"/>
                  <a:pt x="12843" y="7381"/>
                  <a:pt x="12485" y="7381"/>
                </a:cubicBezTo>
                <a:lnTo>
                  <a:pt x="11864" y="7381"/>
                </a:lnTo>
                <a:lnTo>
                  <a:pt x="11834" y="7698"/>
                </a:lnTo>
                <a:cubicBezTo>
                  <a:pt x="11766" y="8414"/>
                  <a:pt x="11665" y="9076"/>
                  <a:pt x="11540" y="9650"/>
                </a:cubicBezTo>
                <a:cubicBezTo>
                  <a:pt x="11424" y="10178"/>
                  <a:pt x="11379" y="10386"/>
                  <a:pt x="11332" y="10618"/>
                </a:cubicBezTo>
                <a:cubicBezTo>
                  <a:pt x="11240" y="11074"/>
                  <a:pt x="10951" y="12010"/>
                  <a:pt x="10874" y="12099"/>
                </a:cubicBezTo>
                <a:cubicBezTo>
                  <a:pt x="10823" y="12158"/>
                  <a:pt x="10625" y="12203"/>
                  <a:pt x="10285" y="12232"/>
                </a:cubicBezTo>
                <a:cubicBezTo>
                  <a:pt x="10003" y="12255"/>
                  <a:pt x="9630" y="12304"/>
                  <a:pt x="9456" y="12341"/>
                </a:cubicBezTo>
                <a:cubicBezTo>
                  <a:pt x="9282" y="12377"/>
                  <a:pt x="9052" y="12424"/>
                  <a:pt x="8943" y="12443"/>
                </a:cubicBezTo>
                <a:cubicBezTo>
                  <a:pt x="8835" y="12461"/>
                  <a:pt x="8732" y="12500"/>
                  <a:pt x="8716" y="12530"/>
                </a:cubicBezTo>
                <a:cubicBezTo>
                  <a:pt x="8700" y="12560"/>
                  <a:pt x="8607" y="12585"/>
                  <a:pt x="8509" y="12585"/>
                </a:cubicBezTo>
                <a:cubicBezTo>
                  <a:pt x="8411" y="12585"/>
                  <a:pt x="8316" y="12612"/>
                  <a:pt x="8298" y="12645"/>
                </a:cubicBezTo>
                <a:cubicBezTo>
                  <a:pt x="8280" y="12678"/>
                  <a:pt x="8210" y="12706"/>
                  <a:pt x="8141" y="12706"/>
                </a:cubicBezTo>
                <a:cubicBezTo>
                  <a:pt x="8072" y="12706"/>
                  <a:pt x="8001" y="12732"/>
                  <a:pt x="7983" y="12766"/>
                </a:cubicBezTo>
                <a:cubicBezTo>
                  <a:pt x="7965" y="12799"/>
                  <a:pt x="7893" y="12827"/>
                  <a:pt x="7822" y="12827"/>
                </a:cubicBezTo>
                <a:cubicBezTo>
                  <a:pt x="7751" y="12827"/>
                  <a:pt x="7648" y="12858"/>
                  <a:pt x="7594" y="12897"/>
                </a:cubicBezTo>
                <a:cubicBezTo>
                  <a:pt x="7437" y="13010"/>
                  <a:pt x="7306" y="12917"/>
                  <a:pt x="7347" y="12721"/>
                </a:cubicBezTo>
                <a:cubicBezTo>
                  <a:pt x="7366" y="12630"/>
                  <a:pt x="7396" y="12353"/>
                  <a:pt x="7413" y="12109"/>
                </a:cubicBezTo>
                <a:cubicBezTo>
                  <a:pt x="7437" y="11775"/>
                  <a:pt x="7464" y="11660"/>
                  <a:pt x="7528" y="11638"/>
                </a:cubicBezTo>
                <a:cubicBezTo>
                  <a:pt x="7575" y="11622"/>
                  <a:pt x="7656" y="11583"/>
                  <a:pt x="7707" y="11552"/>
                </a:cubicBezTo>
                <a:cubicBezTo>
                  <a:pt x="7757" y="11521"/>
                  <a:pt x="7868" y="11495"/>
                  <a:pt x="7954" y="11495"/>
                </a:cubicBezTo>
                <a:cubicBezTo>
                  <a:pt x="8039" y="11495"/>
                  <a:pt x="8123" y="11469"/>
                  <a:pt x="8141" y="11435"/>
                </a:cubicBezTo>
                <a:cubicBezTo>
                  <a:pt x="8159" y="11402"/>
                  <a:pt x="8231" y="11374"/>
                  <a:pt x="8302" y="11374"/>
                </a:cubicBezTo>
                <a:cubicBezTo>
                  <a:pt x="8373" y="11374"/>
                  <a:pt x="8472" y="11350"/>
                  <a:pt x="8522" y="11319"/>
                </a:cubicBezTo>
                <a:cubicBezTo>
                  <a:pt x="8572" y="11289"/>
                  <a:pt x="8701" y="11220"/>
                  <a:pt x="8807" y="11168"/>
                </a:cubicBezTo>
                <a:cubicBezTo>
                  <a:pt x="8912" y="11115"/>
                  <a:pt x="9011" y="11031"/>
                  <a:pt x="9028" y="10981"/>
                </a:cubicBezTo>
                <a:cubicBezTo>
                  <a:pt x="9045" y="10931"/>
                  <a:pt x="9107" y="10890"/>
                  <a:pt x="9166" y="10890"/>
                </a:cubicBezTo>
                <a:cubicBezTo>
                  <a:pt x="9300" y="10890"/>
                  <a:pt x="9851" y="10300"/>
                  <a:pt x="9851" y="10156"/>
                </a:cubicBezTo>
                <a:cubicBezTo>
                  <a:pt x="9851" y="10098"/>
                  <a:pt x="9874" y="10034"/>
                  <a:pt x="9903" y="10014"/>
                </a:cubicBezTo>
                <a:cubicBezTo>
                  <a:pt x="9932" y="9993"/>
                  <a:pt x="9956" y="9934"/>
                  <a:pt x="9956" y="9881"/>
                </a:cubicBezTo>
                <a:cubicBezTo>
                  <a:pt x="9956" y="9800"/>
                  <a:pt x="9910" y="9790"/>
                  <a:pt x="9653" y="9827"/>
                </a:cubicBezTo>
                <a:cubicBezTo>
                  <a:pt x="9294" y="9879"/>
                  <a:pt x="8133" y="9989"/>
                  <a:pt x="7798" y="10003"/>
                </a:cubicBezTo>
                <a:cubicBezTo>
                  <a:pt x="7637" y="10010"/>
                  <a:pt x="7563" y="9989"/>
                  <a:pt x="7566" y="9938"/>
                </a:cubicBezTo>
                <a:cubicBezTo>
                  <a:pt x="7569" y="9896"/>
                  <a:pt x="7576" y="9702"/>
                  <a:pt x="7580" y="9506"/>
                </a:cubicBezTo>
                <a:cubicBezTo>
                  <a:pt x="7591" y="9024"/>
                  <a:pt x="7691" y="8887"/>
                  <a:pt x="8080" y="8822"/>
                </a:cubicBezTo>
                <a:cubicBezTo>
                  <a:pt x="8243" y="8794"/>
                  <a:pt x="8514" y="8743"/>
                  <a:pt x="8680" y="8708"/>
                </a:cubicBezTo>
                <a:cubicBezTo>
                  <a:pt x="8847" y="8673"/>
                  <a:pt x="9089" y="8630"/>
                  <a:pt x="9219" y="8612"/>
                </a:cubicBezTo>
                <a:cubicBezTo>
                  <a:pt x="9350" y="8594"/>
                  <a:pt x="9478" y="8555"/>
                  <a:pt x="9505" y="8525"/>
                </a:cubicBezTo>
                <a:cubicBezTo>
                  <a:pt x="9533" y="8495"/>
                  <a:pt x="9595" y="8469"/>
                  <a:pt x="9643" y="8469"/>
                </a:cubicBezTo>
                <a:cubicBezTo>
                  <a:pt x="9737" y="8469"/>
                  <a:pt x="10126" y="8080"/>
                  <a:pt x="10083" y="8030"/>
                </a:cubicBezTo>
                <a:cubicBezTo>
                  <a:pt x="10068" y="8013"/>
                  <a:pt x="10163" y="7898"/>
                  <a:pt x="10295" y="7774"/>
                </a:cubicBezTo>
                <a:cubicBezTo>
                  <a:pt x="10728" y="7366"/>
                  <a:pt x="10739" y="7370"/>
                  <a:pt x="8864" y="7405"/>
                </a:cubicBezTo>
                <a:cubicBezTo>
                  <a:pt x="7227" y="7437"/>
                  <a:pt x="6421" y="7492"/>
                  <a:pt x="6175" y="7590"/>
                </a:cubicBezTo>
                <a:cubicBezTo>
                  <a:pt x="6062" y="7636"/>
                  <a:pt x="6054" y="7664"/>
                  <a:pt x="6081" y="7948"/>
                </a:cubicBezTo>
                <a:cubicBezTo>
                  <a:pt x="6098" y="8118"/>
                  <a:pt x="6135" y="9048"/>
                  <a:pt x="6162" y="10014"/>
                </a:cubicBezTo>
                <a:cubicBezTo>
                  <a:pt x="6190" y="10979"/>
                  <a:pt x="6227" y="12157"/>
                  <a:pt x="6245" y="12632"/>
                </a:cubicBezTo>
                <a:cubicBezTo>
                  <a:pt x="6274" y="13425"/>
                  <a:pt x="6268" y="13498"/>
                  <a:pt x="6181" y="13533"/>
                </a:cubicBezTo>
                <a:cubicBezTo>
                  <a:pt x="6007" y="13604"/>
                  <a:pt x="5851" y="13814"/>
                  <a:pt x="5851" y="13978"/>
                </a:cubicBezTo>
                <a:cubicBezTo>
                  <a:pt x="5851" y="14266"/>
                  <a:pt x="6026" y="14776"/>
                  <a:pt x="6209" y="15020"/>
                </a:cubicBezTo>
                <a:cubicBezTo>
                  <a:pt x="6311" y="15156"/>
                  <a:pt x="6309" y="15157"/>
                  <a:pt x="6674" y="14952"/>
                </a:cubicBezTo>
                <a:cubicBezTo>
                  <a:pt x="7023" y="14756"/>
                  <a:pt x="7444" y="14535"/>
                  <a:pt x="7641" y="14445"/>
                </a:cubicBezTo>
                <a:cubicBezTo>
                  <a:pt x="7713" y="14412"/>
                  <a:pt x="7813" y="14361"/>
                  <a:pt x="7864" y="14332"/>
                </a:cubicBezTo>
                <a:cubicBezTo>
                  <a:pt x="7914" y="14302"/>
                  <a:pt x="7990" y="14279"/>
                  <a:pt x="8035" y="14279"/>
                </a:cubicBezTo>
                <a:cubicBezTo>
                  <a:pt x="8112" y="14279"/>
                  <a:pt x="8170" y="14253"/>
                  <a:pt x="8417" y="14106"/>
                </a:cubicBezTo>
                <a:cubicBezTo>
                  <a:pt x="8482" y="14068"/>
                  <a:pt x="8580" y="14036"/>
                  <a:pt x="8637" y="14036"/>
                </a:cubicBezTo>
                <a:cubicBezTo>
                  <a:pt x="8694" y="14036"/>
                  <a:pt x="8755" y="14010"/>
                  <a:pt x="8772" y="13977"/>
                </a:cubicBezTo>
                <a:cubicBezTo>
                  <a:pt x="8790" y="13943"/>
                  <a:pt x="8860" y="13915"/>
                  <a:pt x="8929" y="13915"/>
                </a:cubicBezTo>
                <a:cubicBezTo>
                  <a:pt x="8998" y="13915"/>
                  <a:pt x="9070" y="13889"/>
                  <a:pt x="9088" y="13856"/>
                </a:cubicBezTo>
                <a:cubicBezTo>
                  <a:pt x="9106" y="13823"/>
                  <a:pt x="9177" y="13795"/>
                  <a:pt x="9246" y="13795"/>
                </a:cubicBezTo>
                <a:cubicBezTo>
                  <a:pt x="9315" y="13795"/>
                  <a:pt x="9385" y="13768"/>
                  <a:pt x="9403" y="13735"/>
                </a:cubicBezTo>
                <a:cubicBezTo>
                  <a:pt x="9421" y="13702"/>
                  <a:pt x="9504" y="13674"/>
                  <a:pt x="9588" y="13674"/>
                </a:cubicBezTo>
                <a:cubicBezTo>
                  <a:pt x="9671" y="13674"/>
                  <a:pt x="9753" y="13646"/>
                  <a:pt x="9771" y="13613"/>
                </a:cubicBezTo>
                <a:cubicBezTo>
                  <a:pt x="9789" y="13579"/>
                  <a:pt x="9874" y="13553"/>
                  <a:pt x="9960" y="13553"/>
                </a:cubicBezTo>
                <a:cubicBezTo>
                  <a:pt x="10045" y="13553"/>
                  <a:pt x="10159" y="13522"/>
                  <a:pt x="10213" y="13483"/>
                </a:cubicBezTo>
                <a:cubicBezTo>
                  <a:pt x="10267" y="13445"/>
                  <a:pt x="10348" y="13431"/>
                  <a:pt x="10395" y="13451"/>
                </a:cubicBezTo>
                <a:cubicBezTo>
                  <a:pt x="10464" y="13482"/>
                  <a:pt x="10471" y="13518"/>
                  <a:pt x="10428" y="13648"/>
                </a:cubicBezTo>
                <a:cubicBezTo>
                  <a:pt x="10388" y="13768"/>
                  <a:pt x="10395" y="13853"/>
                  <a:pt x="10455" y="13991"/>
                </a:cubicBezTo>
                <a:cubicBezTo>
                  <a:pt x="10499" y="14092"/>
                  <a:pt x="10534" y="14229"/>
                  <a:pt x="10534" y="14294"/>
                </a:cubicBezTo>
                <a:cubicBezTo>
                  <a:pt x="10534" y="14358"/>
                  <a:pt x="10583" y="14480"/>
                  <a:pt x="10641" y="14565"/>
                </a:cubicBezTo>
                <a:cubicBezTo>
                  <a:pt x="10699" y="14649"/>
                  <a:pt x="10746" y="14749"/>
                  <a:pt x="10746" y="14786"/>
                </a:cubicBezTo>
                <a:cubicBezTo>
                  <a:pt x="10746" y="14823"/>
                  <a:pt x="10803" y="14884"/>
                  <a:pt x="10874" y="14921"/>
                </a:cubicBezTo>
                <a:cubicBezTo>
                  <a:pt x="10994" y="14985"/>
                  <a:pt x="11012" y="14969"/>
                  <a:pt x="11183" y="14649"/>
                </a:cubicBezTo>
                <a:cubicBezTo>
                  <a:pt x="11282" y="14462"/>
                  <a:pt x="11413" y="14200"/>
                  <a:pt x="11471" y="14067"/>
                </a:cubicBezTo>
                <a:cubicBezTo>
                  <a:pt x="11685" y="13579"/>
                  <a:pt x="11819" y="13533"/>
                  <a:pt x="13246" y="13454"/>
                </a:cubicBezTo>
                <a:cubicBezTo>
                  <a:pt x="13593" y="13435"/>
                  <a:pt x="13905" y="13392"/>
                  <a:pt x="13939" y="13360"/>
                </a:cubicBezTo>
                <a:cubicBezTo>
                  <a:pt x="13985" y="13316"/>
                  <a:pt x="14054" y="13421"/>
                  <a:pt x="14195" y="13744"/>
                </a:cubicBezTo>
                <a:cubicBezTo>
                  <a:pt x="14424" y="14268"/>
                  <a:pt x="14776" y="14862"/>
                  <a:pt x="14886" y="14911"/>
                </a:cubicBezTo>
                <a:cubicBezTo>
                  <a:pt x="14929" y="14930"/>
                  <a:pt x="15020" y="14928"/>
                  <a:pt x="15090" y="14908"/>
                </a:cubicBezTo>
                <a:cubicBezTo>
                  <a:pt x="15188" y="14880"/>
                  <a:pt x="15227" y="14902"/>
                  <a:pt x="15258" y="15000"/>
                </a:cubicBezTo>
                <a:cubicBezTo>
                  <a:pt x="15296" y="15117"/>
                  <a:pt x="15317" y="15102"/>
                  <a:pt x="15505" y="14828"/>
                </a:cubicBezTo>
                <a:cubicBezTo>
                  <a:pt x="15618" y="14664"/>
                  <a:pt x="15753" y="14516"/>
                  <a:pt x="15805" y="14501"/>
                </a:cubicBezTo>
                <a:cubicBezTo>
                  <a:pt x="15858" y="14485"/>
                  <a:pt x="15926" y="14394"/>
                  <a:pt x="15957" y="14300"/>
                </a:cubicBezTo>
                <a:cubicBezTo>
                  <a:pt x="15988" y="14205"/>
                  <a:pt x="16072" y="14032"/>
                  <a:pt x="16143" y="13913"/>
                </a:cubicBezTo>
                <a:cubicBezTo>
                  <a:pt x="16223" y="13778"/>
                  <a:pt x="16286" y="13560"/>
                  <a:pt x="16310" y="13339"/>
                </a:cubicBezTo>
                <a:cubicBezTo>
                  <a:pt x="16348" y="12995"/>
                  <a:pt x="16356" y="12981"/>
                  <a:pt x="16534" y="12930"/>
                </a:cubicBezTo>
                <a:cubicBezTo>
                  <a:pt x="17003" y="12795"/>
                  <a:pt x="17652" y="12712"/>
                  <a:pt x="17981" y="12725"/>
                </a:cubicBezTo>
                <a:cubicBezTo>
                  <a:pt x="18000" y="12670"/>
                  <a:pt x="18102" y="12630"/>
                  <a:pt x="18165" y="12674"/>
                </a:cubicBezTo>
                <a:cubicBezTo>
                  <a:pt x="18195" y="12696"/>
                  <a:pt x="18207" y="12739"/>
                  <a:pt x="18190" y="12770"/>
                </a:cubicBezTo>
                <a:cubicBezTo>
                  <a:pt x="18189" y="12772"/>
                  <a:pt x="18187" y="12773"/>
                  <a:pt x="18186" y="12774"/>
                </a:cubicBezTo>
                <a:cubicBezTo>
                  <a:pt x="18187" y="12776"/>
                  <a:pt x="18192" y="12776"/>
                  <a:pt x="18192" y="12777"/>
                </a:cubicBezTo>
                <a:cubicBezTo>
                  <a:pt x="18207" y="12822"/>
                  <a:pt x="18241" y="13074"/>
                  <a:pt x="18270" y="13341"/>
                </a:cubicBezTo>
                <a:cubicBezTo>
                  <a:pt x="18299" y="13607"/>
                  <a:pt x="18346" y="13948"/>
                  <a:pt x="18374" y="14097"/>
                </a:cubicBezTo>
                <a:cubicBezTo>
                  <a:pt x="18401" y="14247"/>
                  <a:pt x="18439" y="14452"/>
                  <a:pt x="18457" y="14551"/>
                </a:cubicBezTo>
                <a:cubicBezTo>
                  <a:pt x="18475" y="14651"/>
                  <a:pt x="18515" y="14794"/>
                  <a:pt x="18546" y="14867"/>
                </a:cubicBezTo>
                <a:lnTo>
                  <a:pt x="18604" y="15001"/>
                </a:lnTo>
                <a:lnTo>
                  <a:pt x="18748" y="14882"/>
                </a:lnTo>
                <a:cubicBezTo>
                  <a:pt x="18828" y="14817"/>
                  <a:pt x="18919" y="14763"/>
                  <a:pt x="18951" y="14763"/>
                </a:cubicBezTo>
                <a:cubicBezTo>
                  <a:pt x="18982" y="14763"/>
                  <a:pt x="19008" y="14668"/>
                  <a:pt x="19008" y="14551"/>
                </a:cubicBezTo>
                <a:cubicBezTo>
                  <a:pt x="19008" y="14431"/>
                  <a:pt x="19048" y="14292"/>
                  <a:pt x="19100" y="14231"/>
                </a:cubicBezTo>
                <a:cubicBezTo>
                  <a:pt x="19341" y="13951"/>
                  <a:pt x="19368" y="13768"/>
                  <a:pt x="19427" y="12131"/>
                </a:cubicBezTo>
                <a:cubicBezTo>
                  <a:pt x="19458" y="11266"/>
                  <a:pt x="19504" y="10339"/>
                  <a:pt x="19530" y="10073"/>
                </a:cubicBezTo>
                <a:cubicBezTo>
                  <a:pt x="19659" y="8754"/>
                  <a:pt x="19684" y="8577"/>
                  <a:pt x="19737" y="8516"/>
                </a:cubicBezTo>
                <a:cubicBezTo>
                  <a:pt x="19773" y="8475"/>
                  <a:pt x="19794" y="8492"/>
                  <a:pt x="19811" y="8576"/>
                </a:cubicBezTo>
                <a:cubicBezTo>
                  <a:pt x="19844" y="8487"/>
                  <a:pt x="19880" y="8740"/>
                  <a:pt x="19891" y="9417"/>
                </a:cubicBezTo>
                <a:cubicBezTo>
                  <a:pt x="19895" y="9668"/>
                  <a:pt x="19893" y="9877"/>
                  <a:pt x="19887" y="10040"/>
                </a:cubicBezTo>
                <a:cubicBezTo>
                  <a:pt x="19921" y="10960"/>
                  <a:pt x="19976" y="11827"/>
                  <a:pt x="20034" y="12221"/>
                </a:cubicBezTo>
                <a:cubicBezTo>
                  <a:pt x="20108" y="12720"/>
                  <a:pt x="20101" y="12706"/>
                  <a:pt x="20324" y="12706"/>
                </a:cubicBezTo>
                <a:cubicBezTo>
                  <a:pt x="20438" y="12706"/>
                  <a:pt x="20620" y="12649"/>
                  <a:pt x="20729" y="12579"/>
                </a:cubicBezTo>
                <a:cubicBezTo>
                  <a:pt x="21107" y="12338"/>
                  <a:pt x="21077" y="12427"/>
                  <a:pt x="21266" y="10964"/>
                </a:cubicBezTo>
                <a:cubicBezTo>
                  <a:pt x="21279" y="10861"/>
                  <a:pt x="21281" y="10789"/>
                  <a:pt x="21291" y="10683"/>
                </a:cubicBezTo>
                <a:cubicBezTo>
                  <a:pt x="21291" y="10682"/>
                  <a:pt x="21291" y="10681"/>
                  <a:pt x="21291" y="10680"/>
                </a:cubicBezTo>
                <a:cubicBezTo>
                  <a:pt x="21268" y="10608"/>
                  <a:pt x="21283" y="10533"/>
                  <a:pt x="21309" y="10482"/>
                </a:cubicBezTo>
                <a:cubicBezTo>
                  <a:pt x="21312" y="10428"/>
                  <a:pt x="21323" y="10335"/>
                  <a:pt x="21323" y="10302"/>
                </a:cubicBezTo>
                <a:cubicBezTo>
                  <a:pt x="21323" y="10179"/>
                  <a:pt x="21346" y="9861"/>
                  <a:pt x="21375" y="9593"/>
                </a:cubicBezTo>
                <a:cubicBezTo>
                  <a:pt x="21403" y="9325"/>
                  <a:pt x="21453" y="8696"/>
                  <a:pt x="21485" y="8197"/>
                </a:cubicBezTo>
                <a:cubicBezTo>
                  <a:pt x="21502" y="7931"/>
                  <a:pt x="21512" y="7720"/>
                  <a:pt x="21513" y="7550"/>
                </a:cubicBezTo>
                <a:cubicBezTo>
                  <a:pt x="21515" y="7039"/>
                  <a:pt x="21431" y="6891"/>
                  <a:pt x="21171" y="6694"/>
                </a:cubicBezTo>
                <a:cubicBezTo>
                  <a:pt x="20984" y="6552"/>
                  <a:pt x="20906" y="6534"/>
                  <a:pt x="20528" y="6534"/>
                </a:cubicBezTo>
                <a:close/>
                <a:moveTo>
                  <a:pt x="4660" y="7602"/>
                </a:moveTo>
                <a:cubicBezTo>
                  <a:pt x="4210" y="7628"/>
                  <a:pt x="4185" y="7913"/>
                  <a:pt x="3956" y="10286"/>
                </a:cubicBezTo>
                <a:cubicBezTo>
                  <a:pt x="3850" y="11384"/>
                  <a:pt x="3776" y="11808"/>
                  <a:pt x="3644" y="12093"/>
                </a:cubicBezTo>
                <a:cubicBezTo>
                  <a:pt x="3553" y="12288"/>
                  <a:pt x="3499" y="12252"/>
                  <a:pt x="3349" y="11911"/>
                </a:cubicBezTo>
                <a:cubicBezTo>
                  <a:pt x="3273" y="11741"/>
                  <a:pt x="3100" y="11402"/>
                  <a:pt x="2965" y="11159"/>
                </a:cubicBezTo>
                <a:cubicBezTo>
                  <a:pt x="2830" y="10916"/>
                  <a:pt x="2578" y="10463"/>
                  <a:pt x="2406" y="10153"/>
                </a:cubicBezTo>
                <a:cubicBezTo>
                  <a:pt x="1931" y="9302"/>
                  <a:pt x="1750" y="8956"/>
                  <a:pt x="1588" y="8589"/>
                </a:cubicBezTo>
                <a:cubicBezTo>
                  <a:pt x="1415" y="8196"/>
                  <a:pt x="1320" y="8133"/>
                  <a:pt x="826" y="8068"/>
                </a:cubicBezTo>
                <a:cubicBezTo>
                  <a:pt x="77" y="7969"/>
                  <a:pt x="-85" y="8048"/>
                  <a:pt x="37" y="8456"/>
                </a:cubicBezTo>
                <a:cubicBezTo>
                  <a:pt x="106" y="8685"/>
                  <a:pt x="719" y="10110"/>
                  <a:pt x="850" y="10345"/>
                </a:cubicBezTo>
                <a:cubicBezTo>
                  <a:pt x="878" y="10395"/>
                  <a:pt x="1080" y="10790"/>
                  <a:pt x="1302" y="11223"/>
                </a:cubicBezTo>
                <a:cubicBezTo>
                  <a:pt x="1523" y="11656"/>
                  <a:pt x="1758" y="12105"/>
                  <a:pt x="1823" y="12221"/>
                </a:cubicBezTo>
                <a:cubicBezTo>
                  <a:pt x="1888" y="12338"/>
                  <a:pt x="2054" y="12637"/>
                  <a:pt x="2192" y="12887"/>
                </a:cubicBezTo>
                <a:cubicBezTo>
                  <a:pt x="2329" y="13136"/>
                  <a:pt x="2619" y="13654"/>
                  <a:pt x="2835" y="14036"/>
                </a:cubicBezTo>
                <a:lnTo>
                  <a:pt x="3228" y="14733"/>
                </a:lnTo>
                <a:lnTo>
                  <a:pt x="3193" y="15065"/>
                </a:lnTo>
                <a:cubicBezTo>
                  <a:pt x="3148" y="15502"/>
                  <a:pt x="3066" y="16846"/>
                  <a:pt x="3027" y="17758"/>
                </a:cubicBezTo>
                <a:lnTo>
                  <a:pt x="2997" y="18484"/>
                </a:lnTo>
                <a:lnTo>
                  <a:pt x="3109" y="18368"/>
                </a:lnTo>
                <a:cubicBezTo>
                  <a:pt x="3222" y="18251"/>
                  <a:pt x="3224" y="18252"/>
                  <a:pt x="3336" y="18381"/>
                </a:cubicBezTo>
                <a:cubicBezTo>
                  <a:pt x="3425" y="18483"/>
                  <a:pt x="3466" y="18495"/>
                  <a:pt x="3525" y="18439"/>
                </a:cubicBezTo>
                <a:cubicBezTo>
                  <a:pt x="3565" y="18400"/>
                  <a:pt x="3667" y="18375"/>
                  <a:pt x="3750" y="18382"/>
                </a:cubicBezTo>
                <a:cubicBezTo>
                  <a:pt x="3874" y="18393"/>
                  <a:pt x="3913" y="18359"/>
                  <a:pt x="3987" y="18181"/>
                </a:cubicBezTo>
                <a:cubicBezTo>
                  <a:pt x="4094" y="17922"/>
                  <a:pt x="4149" y="17877"/>
                  <a:pt x="4246" y="17970"/>
                </a:cubicBezTo>
                <a:cubicBezTo>
                  <a:pt x="4307" y="18028"/>
                  <a:pt x="4326" y="18010"/>
                  <a:pt x="4352" y="17870"/>
                </a:cubicBezTo>
                <a:cubicBezTo>
                  <a:pt x="4370" y="17775"/>
                  <a:pt x="4405" y="17630"/>
                  <a:pt x="4430" y="17547"/>
                </a:cubicBezTo>
                <a:cubicBezTo>
                  <a:pt x="4469" y="17409"/>
                  <a:pt x="4646" y="16372"/>
                  <a:pt x="4718" y="15853"/>
                </a:cubicBezTo>
                <a:cubicBezTo>
                  <a:pt x="4754" y="15591"/>
                  <a:pt x="4838" y="14830"/>
                  <a:pt x="4902" y="14188"/>
                </a:cubicBezTo>
                <a:cubicBezTo>
                  <a:pt x="4928" y="13921"/>
                  <a:pt x="4975" y="13460"/>
                  <a:pt x="5004" y="13160"/>
                </a:cubicBezTo>
                <a:cubicBezTo>
                  <a:pt x="5159" y="11592"/>
                  <a:pt x="5330" y="10494"/>
                  <a:pt x="5643" y="9075"/>
                </a:cubicBezTo>
                <a:cubicBezTo>
                  <a:pt x="5870" y="8050"/>
                  <a:pt x="5644" y="7615"/>
                  <a:pt x="4880" y="7602"/>
                </a:cubicBezTo>
                <a:cubicBezTo>
                  <a:pt x="4797" y="7601"/>
                  <a:pt x="4724" y="7598"/>
                  <a:pt x="4660" y="7602"/>
                </a:cubicBezTo>
                <a:close/>
                <a:moveTo>
                  <a:pt x="12939" y="10420"/>
                </a:moveTo>
                <a:cubicBezTo>
                  <a:pt x="12958" y="10429"/>
                  <a:pt x="12973" y="10457"/>
                  <a:pt x="12988" y="10507"/>
                </a:cubicBezTo>
                <a:cubicBezTo>
                  <a:pt x="13005" y="10568"/>
                  <a:pt x="13051" y="10700"/>
                  <a:pt x="13089" y="10799"/>
                </a:cubicBezTo>
                <a:cubicBezTo>
                  <a:pt x="13127" y="10899"/>
                  <a:pt x="13198" y="11118"/>
                  <a:pt x="13246" y="11284"/>
                </a:cubicBezTo>
                <a:cubicBezTo>
                  <a:pt x="13293" y="11451"/>
                  <a:pt x="13378" y="11704"/>
                  <a:pt x="13434" y="11847"/>
                </a:cubicBezTo>
                <a:cubicBezTo>
                  <a:pt x="13491" y="11990"/>
                  <a:pt x="13524" y="12133"/>
                  <a:pt x="13507" y="12165"/>
                </a:cubicBezTo>
                <a:cubicBezTo>
                  <a:pt x="13471" y="12232"/>
                  <a:pt x="13144" y="12228"/>
                  <a:pt x="12780" y="12157"/>
                </a:cubicBezTo>
                <a:cubicBezTo>
                  <a:pt x="12323" y="12069"/>
                  <a:pt x="12305" y="12038"/>
                  <a:pt x="12479" y="11601"/>
                </a:cubicBezTo>
                <a:cubicBezTo>
                  <a:pt x="12535" y="11460"/>
                  <a:pt x="12639" y="11141"/>
                  <a:pt x="12710" y="10893"/>
                </a:cubicBezTo>
                <a:cubicBezTo>
                  <a:pt x="12809" y="10547"/>
                  <a:pt x="12884" y="10392"/>
                  <a:pt x="12939" y="10420"/>
                </a:cubicBezTo>
                <a:close/>
                <a:moveTo>
                  <a:pt x="20687" y="13310"/>
                </a:moveTo>
                <a:cubicBezTo>
                  <a:pt x="20486" y="13310"/>
                  <a:pt x="20282" y="13334"/>
                  <a:pt x="20232" y="13364"/>
                </a:cubicBezTo>
                <a:cubicBezTo>
                  <a:pt x="20181" y="13393"/>
                  <a:pt x="20075" y="13454"/>
                  <a:pt x="19995" y="13496"/>
                </a:cubicBezTo>
                <a:cubicBezTo>
                  <a:pt x="19861" y="13569"/>
                  <a:pt x="19849" y="13599"/>
                  <a:pt x="19849" y="13937"/>
                </a:cubicBezTo>
                <a:cubicBezTo>
                  <a:pt x="19849" y="14329"/>
                  <a:pt x="19936" y="14970"/>
                  <a:pt x="20013" y="15141"/>
                </a:cubicBezTo>
                <a:cubicBezTo>
                  <a:pt x="20039" y="15199"/>
                  <a:pt x="20061" y="15281"/>
                  <a:pt x="20061" y="15324"/>
                </a:cubicBezTo>
                <a:cubicBezTo>
                  <a:pt x="20061" y="15368"/>
                  <a:pt x="20090" y="15439"/>
                  <a:pt x="20127" y="15481"/>
                </a:cubicBezTo>
                <a:cubicBezTo>
                  <a:pt x="20258" y="15637"/>
                  <a:pt x="20938" y="15457"/>
                  <a:pt x="21108" y="15222"/>
                </a:cubicBezTo>
                <a:cubicBezTo>
                  <a:pt x="21174" y="15130"/>
                  <a:pt x="21294" y="14632"/>
                  <a:pt x="21348" y="14218"/>
                </a:cubicBezTo>
                <a:cubicBezTo>
                  <a:pt x="21368" y="14068"/>
                  <a:pt x="21395" y="13897"/>
                  <a:pt x="21410" y="13837"/>
                </a:cubicBezTo>
                <a:cubicBezTo>
                  <a:pt x="21428" y="13765"/>
                  <a:pt x="21372" y="13657"/>
                  <a:pt x="21244" y="13518"/>
                </a:cubicBezTo>
                <a:cubicBezTo>
                  <a:pt x="21063" y="13322"/>
                  <a:pt x="21032" y="13310"/>
                  <a:pt x="20687" y="13310"/>
                </a:cubicBezTo>
                <a:close/>
                <a:moveTo>
                  <a:pt x="19491" y="15161"/>
                </a:moveTo>
                <a:cubicBezTo>
                  <a:pt x="19485" y="15158"/>
                  <a:pt x="19480" y="15159"/>
                  <a:pt x="19475" y="15166"/>
                </a:cubicBezTo>
                <a:cubicBezTo>
                  <a:pt x="19468" y="15174"/>
                  <a:pt x="19463" y="15191"/>
                  <a:pt x="19456" y="15217"/>
                </a:cubicBezTo>
                <a:cubicBezTo>
                  <a:pt x="19295" y="15762"/>
                  <a:pt x="19272" y="15784"/>
                  <a:pt x="19056" y="15607"/>
                </a:cubicBezTo>
                <a:cubicBezTo>
                  <a:pt x="18936" y="15509"/>
                  <a:pt x="18879" y="15492"/>
                  <a:pt x="18836" y="15543"/>
                </a:cubicBezTo>
                <a:cubicBezTo>
                  <a:pt x="18803" y="15580"/>
                  <a:pt x="18663" y="15610"/>
                  <a:pt x="18524" y="15610"/>
                </a:cubicBezTo>
                <a:cubicBezTo>
                  <a:pt x="18348" y="15610"/>
                  <a:pt x="18271" y="15634"/>
                  <a:pt x="18271" y="15691"/>
                </a:cubicBezTo>
                <a:cubicBezTo>
                  <a:pt x="18271" y="15736"/>
                  <a:pt x="18224" y="15821"/>
                  <a:pt x="18166" y="15882"/>
                </a:cubicBezTo>
                <a:cubicBezTo>
                  <a:pt x="18108" y="15942"/>
                  <a:pt x="18061" y="16023"/>
                  <a:pt x="18061" y="16061"/>
                </a:cubicBezTo>
                <a:cubicBezTo>
                  <a:pt x="18061" y="16099"/>
                  <a:pt x="17965" y="16236"/>
                  <a:pt x="17849" y="16366"/>
                </a:cubicBezTo>
                <a:cubicBezTo>
                  <a:pt x="17734" y="16496"/>
                  <a:pt x="17639" y="16635"/>
                  <a:pt x="17639" y="16673"/>
                </a:cubicBezTo>
                <a:cubicBezTo>
                  <a:pt x="17639" y="16753"/>
                  <a:pt x="16616" y="17909"/>
                  <a:pt x="16546" y="17909"/>
                </a:cubicBezTo>
                <a:cubicBezTo>
                  <a:pt x="16520" y="17909"/>
                  <a:pt x="16421" y="17991"/>
                  <a:pt x="16324" y="18091"/>
                </a:cubicBezTo>
                <a:cubicBezTo>
                  <a:pt x="16227" y="18191"/>
                  <a:pt x="16166" y="18273"/>
                  <a:pt x="16190" y="18273"/>
                </a:cubicBezTo>
                <a:cubicBezTo>
                  <a:pt x="16256" y="18273"/>
                  <a:pt x="16053" y="18514"/>
                  <a:pt x="15986" y="18516"/>
                </a:cubicBezTo>
                <a:cubicBezTo>
                  <a:pt x="15849" y="18520"/>
                  <a:pt x="15429" y="19080"/>
                  <a:pt x="15429" y="19258"/>
                </a:cubicBezTo>
                <a:cubicBezTo>
                  <a:pt x="15429" y="19386"/>
                  <a:pt x="15078" y="19745"/>
                  <a:pt x="14990" y="19707"/>
                </a:cubicBezTo>
                <a:cubicBezTo>
                  <a:pt x="14947" y="19688"/>
                  <a:pt x="14900" y="19711"/>
                  <a:pt x="14884" y="19759"/>
                </a:cubicBezTo>
                <a:cubicBezTo>
                  <a:pt x="14868" y="19807"/>
                  <a:pt x="14799" y="19846"/>
                  <a:pt x="14732" y="19846"/>
                </a:cubicBezTo>
                <a:cubicBezTo>
                  <a:pt x="14665" y="19846"/>
                  <a:pt x="14516" y="19900"/>
                  <a:pt x="14403" y="19967"/>
                </a:cubicBezTo>
                <a:cubicBezTo>
                  <a:pt x="14289" y="20034"/>
                  <a:pt x="14152" y="20088"/>
                  <a:pt x="14098" y="20088"/>
                </a:cubicBezTo>
                <a:cubicBezTo>
                  <a:pt x="14043" y="20088"/>
                  <a:pt x="13935" y="20136"/>
                  <a:pt x="13858" y="20197"/>
                </a:cubicBezTo>
                <a:cubicBezTo>
                  <a:pt x="13753" y="20280"/>
                  <a:pt x="13602" y="20312"/>
                  <a:pt x="13246" y="20324"/>
                </a:cubicBezTo>
                <a:cubicBezTo>
                  <a:pt x="12797" y="20338"/>
                  <a:pt x="12760" y="20350"/>
                  <a:pt x="12541" y="20545"/>
                </a:cubicBezTo>
                <a:cubicBezTo>
                  <a:pt x="12288" y="20770"/>
                  <a:pt x="11984" y="20871"/>
                  <a:pt x="11889" y="20762"/>
                </a:cubicBezTo>
                <a:cubicBezTo>
                  <a:pt x="11856" y="20724"/>
                  <a:pt x="11775" y="20693"/>
                  <a:pt x="11710" y="20693"/>
                </a:cubicBezTo>
                <a:cubicBezTo>
                  <a:pt x="11646" y="20693"/>
                  <a:pt x="11579" y="20665"/>
                  <a:pt x="11561" y="20632"/>
                </a:cubicBezTo>
                <a:cubicBezTo>
                  <a:pt x="11543" y="20599"/>
                  <a:pt x="11422" y="20572"/>
                  <a:pt x="11291" y="20572"/>
                </a:cubicBezTo>
                <a:cubicBezTo>
                  <a:pt x="11161" y="20572"/>
                  <a:pt x="11008" y="20543"/>
                  <a:pt x="10950" y="20507"/>
                </a:cubicBezTo>
                <a:cubicBezTo>
                  <a:pt x="10810" y="20421"/>
                  <a:pt x="10173" y="20418"/>
                  <a:pt x="10099" y="20504"/>
                </a:cubicBezTo>
                <a:cubicBezTo>
                  <a:pt x="10031" y="20583"/>
                  <a:pt x="9660" y="20597"/>
                  <a:pt x="9619" y="20522"/>
                </a:cubicBezTo>
                <a:cubicBezTo>
                  <a:pt x="9604" y="20493"/>
                  <a:pt x="9516" y="20468"/>
                  <a:pt x="9422" y="20465"/>
                </a:cubicBezTo>
                <a:cubicBezTo>
                  <a:pt x="9246" y="20459"/>
                  <a:pt x="9196" y="20440"/>
                  <a:pt x="8807" y="20219"/>
                </a:cubicBezTo>
                <a:cubicBezTo>
                  <a:pt x="8681" y="20148"/>
                  <a:pt x="8533" y="20088"/>
                  <a:pt x="8479" y="20088"/>
                </a:cubicBezTo>
                <a:cubicBezTo>
                  <a:pt x="8425" y="20088"/>
                  <a:pt x="8296" y="20034"/>
                  <a:pt x="8193" y="19967"/>
                </a:cubicBezTo>
                <a:cubicBezTo>
                  <a:pt x="8075" y="19891"/>
                  <a:pt x="7909" y="19846"/>
                  <a:pt x="7745" y="19846"/>
                </a:cubicBezTo>
                <a:cubicBezTo>
                  <a:pt x="7600" y="19846"/>
                  <a:pt x="7441" y="19822"/>
                  <a:pt x="7390" y="19792"/>
                </a:cubicBezTo>
                <a:cubicBezTo>
                  <a:pt x="7340" y="19763"/>
                  <a:pt x="7189" y="19679"/>
                  <a:pt x="7056" y="19606"/>
                </a:cubicBezTo>
                <a:cubicBezTo>
                  <a:pt x="6923" y="19533"/>
                  <a:pt x="6670" y="19317"/>
                  <a:pt x="6495" y="19126"/>
                </a:cubicBezTo>
                <a:cubicBezTo>
                  <a:pt x="6320" y="18934"/>
                  <a:pt x="6003" y="18624"/>
                  <a:pt x="5789" y="18439"/>
                </a:cubicBezTo>
                <a:cubicBezTo>
                  <a:pt x="5575" y="18253"/>
                  <a:pt x="5368" y="18060"/>
                  <a:pt x="5330" y="18007"/>
                </a:cubicBezTo>
                <a:cubicBezTo>
                  <a:pt x="5228" y="17866"/>
                  <a:pt x="5180" y="17885"/>
                  <a:pt x="5142" y="18085"/>
                </a:cubicBezTo>
                <a:cubicBezTo>
                  <a:pt x="5124" y="18182"/>
                  <a:pt x="5049" y="18334"/>
                  <a:pt x="4979" y="18421"/>
                </a:cubicBezTo>
                <a:cubicBezTo>
                  <a:pt x="4908" y="18509"/>
                  <a:pt x="4851" y="18603"/>
                  <a:pt x="4851" y="18628"/>
                </a:cubicBezTo>
                <a:cubicBezTo>
                  <a:pt x="4851" y="18698"/>
                  <a:pt x="5137" y="18999"/>
                  <a:pt x="5204" y="18999"/>
                </a:cubicBezTo>
                <a:cubicBezTo>
                  <a:pt x="5236" y="18999"/>
                  <a:pt x="5389" y="19129"/>
                  <a:pt x="5543" y="19287"/>
                </a:cubicBezTo>
                <a:cubicBezTo>
                  <a:pt x="5698" y="19446"/>
                  <a:pt x="5886" y="19613"/>
                  <a:pt x="5961" y="19657"/>
                </a:cubicBezTo>
                <a:cubicBezTo>
                  <a:pt x="6037" y="19701"/>
                  <a:pt x="6215" y="19835"/>
                  <a:pt x="6356" y="19957"/>
                </a:cubicBezTo>
                <a:cubicBezTo>
                  <a:pt x="6498" y="20079"/>
                  <a:pt x="6674" y="20209"/>
                  <a:pt x="6746" y="20246"/>
                </a:cubicBezTo>
                <a:cubicBezTo>
                  <a:pt x="6924" y="20338"/>
                  <a:pt x="7165" y="20454"/>
                  <a:pt x="7324" y="20526"/>
                </a:cubicBezTo>
                <a:cubicBezTo>
                  <a:pt x="7471" y="20592"/>
                  <a:pt x="7572" y="20651"/>
                  <a:pt x="7833" y="20820"/>
                </a:cubicBezTo>
                <a:cubicBezTo>
                  <a:pt x="7931" y="20883"/>
                  <a:pt x="8069" y="20935"/>
                  <a:pt x="8138" y="20935"/>
                </a:cubicBezTo>
                <a:cubicBezTo>
                  <a:pt x="8208" y="20935"/>
                  <a:pt x="8280" y="20963"/>
                  <a:pt x="8298" y="20996"/>
                </a:cubicBezTo>
                <a:cubicBezTo>
                  <a:pt x="8316" y="21029"/>
                  <a:pt x="8387" y="21056"/>
                  <a:pt x="8456" y="21056"/>
                </a:cubicBezTo>
                <a:cubicBezTo>
                  <a:pt x="8525" y="21056"/>
                  <a:pt x="8594" y="21079"/>
                  <a:pt x="8609" y="21107"/>
                </a:cubicBezTo>
                <a:cubicBezTo>
                  <a:pt x="8624" y="21134"/>
                  <a:pt x="8809" y="21190"/>
                  <a:pt x="9021" y="21232"/>
                </a:cubicBezTo>
                <a:cubicBezTo>
                  <a:pt x="9232" y="21273"/>
                  <a:pt x="9445" y="21334"/>
                  <a:pt x="9495" y="21364"/>
                </a:cubicBezTo>
                <a:cubicBezTo>
                  <a:pt x="9546" y="21395"/>
                  <a:pt x="9692" y="21420"/>
                  <a:pt x="9821" y="21420"/>
                </a:cubicBezTo>
                <a:cubicBezTo>
                  <a:pt x="9949" y="21420"/>
                  <a:pt x="10070" y="21445"/>
                  <a:pt x="10086" y="21476"/>
                </a:cubicBezTo>
                <a:cubicBezTo>
                  <a:pt x="10104" y="21509"/>
                  <a:pt x="10472" y="21523"/>
                  <a:pt x="10971" y="21508"/>
                </a:cubicBezTo>
                <a:cubicBezTo>
                  <a:pt x="11909" y="21481"/>
                  <a:pt x="12150" y="21458"/>
                  <a:pt x="12203" y="21398"/>
                </a:cubicBezTo>
                <a:cubicBezTo>
                  <a:pt x="12270" y="21321"/>
                  <a:pt x="12511" y="21360"/>
                  <a:pt x="12693" y="21476"/>
                </a:cubicBezTo>
                <a:cubicBezTo>
                  <a:pt x="12793" y="21541"/>
                  <a:pt x="12891" y="21595"/>
                  <a:pt x="12907" y="21597"/>
                </a:cubicBezTo>
                <a:cubicBezTo>
                  <a:pt x="12923" y="21599"/>
                  <a:pt x="13016" y="21505"/>
                  <a:pt x="13114" y="21389"/>
                </a:cubicBezTo>
                <a:cubicBezTo>
                  <a:pt x="13246" y="21233"/>
                  <a:pt x="13336" y="21176"/>
                  <a:pt x="13462" y="21176"/>
                </a:cubicBezTo>
                <a:cubicBezTo>
                  <a:pt x="13556" y="21176"/>
                  <a:pt x="13648" y="21150"/>
                  <a:pt x="13666" y="21117"/>
                </a:cubicBezTo>
                <a:cubicBezTo>
                  <a:pt x="13684" y="21084"/>
                  <a:pt x="13761" y="21056"/>
                  <a:pt x="13837" y="21056"/>
                </a:cubicBezTo>
                <a:cubicBezTo>
                  <a:pt x="13978" y="21056"/>
                  <a:pt x="14278" y="20962"/>
                  <a:pt x="14442" y="20866"/>
                </a:cubicBezTo>
                <a:cubicBezTo>
                  <a:pt x="14492" y="20837"/>
                  <a:pt x="14583" y="20814"/>
                  <a:pt x="14644" y="20814"/>
                </a:cubicBezTo>
                <a:cubicBezTo>
                  <a:pt x="14755" y="20814"/>
                  <a:pt x="15220" y="20543"/>
                  <a:pt x="15489" y="20324"/>
                </a:cubicBezTo>
                <a:cubicBezTo>
                  <a:pt x="15567" y="20260"/>
                  <a:pt x="15681" y="20209"/>
                  <a:pt x="15743" y="20209"/>
                </a:cubicBezTo>
                <a:cubicBezTo>
                  <a:pt x="15805" y="20209"/>
                  <a:pt x="15995" y="20100"/>
                  <a:pt x="16166" y="19967"/>
                </a:cubicBezTo>
                <a:cubicBezTo>
                  <a:pt x="16336" y="19834"/>
                  <a:pt x="16492" y="19725"/>
                  <a:pt x="16510" y="19725"/>
                </a:cubicBezTo>
                <a:cubicBezTo>
                  <a:pt x="16608" y="19725"/>
                  <a:pt x="17300" y="19079"/>
                  <a:pt x="17742" y="18576"/>
                </a:cubicBezTo>
                <a:cubicBezTo>
                  <a:pt x="18304" y="17935"/>
                  <a:pt x="19216" y="16571"/>
                  <a:pt x="19473" y="15985"/>
                </a:cubicBezTo>
                <a:cubicBezTo>
                  <a:pt x="19636" y="15615"/>
                  <a:pt x="19639" y="15595"/>
                  <a:pt x="19566" y="15349"/>
                </a:cubicBezTo>
                <a:cubicBezTo>
                  <a:pt x="19531" y="15231"/>
                  <a:pt x="19509" y="15172"/>
                  <a:pt x="19491" y="15161"/>
                </a:cubicBezTo>
                <a:close/>
              </a:path>
            </a:pathLst>
          </a:cu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3" name="Rectangle"/>
          <p:cNvSpPr/>
          <p:nvPr/>
        </p:nvSpPr>
        <p:spPr>
          <a:xfrm>
            <a:off x="13322394" y="2789505"/>
            <a:ext cx="10436927" cy="10307495"/>
          </a:xfrm>
          <a:prstGeom prst="rect">
            <a:avLst/>
          </a:prstGeom>
          <a:solidFill>
            <a:srgbClr val="3578B8">
              <a:alpha val="13353"/>
            </a:srgbClr>
          </a:solidFill>
          <a:ln w="63500">
            <a:solidFill>
              <a:srgbClr val="3578B8">
                <a:alpha val="13353"/>
              </a:srgbClr>
            </a:solidFill>
          </a:ln>
        </p:spPr>
        <p:txBody>
          <a:bodyPr lIns="0" tIns="0" rIns="0" bIns="0"/>
          <a:lstStyle/>
          <a:p>
            <a:pPr algn="l" defTabSz="2438400">
              <a:defRPr b="0" sz="3600">
                <a:latin typeface="Arial"/>
                <a:ea typeface="Arial"/>
                <a:cs typeface="Arial"/>
                <a:sym typeface="Arial"/>
              </a:defRPr>
            </a:pPr>
          </a:p>
        </p:txBody>
      </p:sp>
      <p:sp>
        <p:nvSpPr>
          <p:cNvPr id="154" name="Google Shape;73;p16"/>
          <p:cNvSpPr txBox="1"/>
          <p:nvPr>
            <p:ph type="body" sz="half" idx="1"/>
          </p:nvPr>
        </p:nvSpPr>
        <p:spPr>
          <a:xfrm>
            <a:off x="1008923" y="5214190"/>
            <a:ext cx="12264074" cy="7702401"/>
          </a:xfrm>
          <a:prstGeom prst="rect">
            <a:avLst/>
          </a:prstGeom>
        </p:spPr>
        <p:txBody>
          <a:bodyPr/>
          <a:lstStyle>
            <a:lvl1pPr marL="0" indent="0" defTabSz="2316479">
              <a:spcBef>
                <a:spcPts val="4000"/>
              </a:spcBef>
              <a:buSzTx/>
              <a:buNone/>
              <a:defRPr sz="3420"/>
            </a:lvl1pPr>
          </a:lstStyle>
          <a:p>
            <a:pPr/>
            <a:r>
              <a:t>Community assessments can demonstrate challenges but when it comes time for the final presentation, it is helpful to have supporting evidence. Doing data research from sources like the census can help, but public data may not be enough. Surveys and interviews of community members or peers can provide quantitative (information represented by numbers) and qualitative data (information that helps tell a story). Youth participants can include the findings in their final presentation.  </a:t>
            </a:r>
          </a:p>
        </p:txBody>
      </p:sp>
      <p:sp>
        <p:nvSpPr>
          <p:cNvPr id="155" name="Google Shape;74;p16"/>
          <p:cNvSpPr txBox="1"/>
          <p:nvPr/>
        </p:nvSpPr>
        <p:spPr>
          <a:xfrm>
            <a:off x="13588457" y="6182111"/>
            <a:ext cx="9904801" cy="6187361"/>
          </a:xfrm>
          <a:prstGeom prst="rect">
            <a:avLst/>
          </a:prstGeom>
          <a:ln w="12700">
            <a:miter lim="400000"/>
          </a:ln>
          <a:extLst>
            <a:ext uri="{C572A759-6A51-4108-AA02-DFA0A04FC94B}">
              <ma14:wrappingTextBoxFlag xmlns:ma14="http://schemas.microsoft.com/office/mac/drawingml/2011/main" val="1"/>
            </a:ext>
          </a:extLst>
        </p:spPr>
        <p:txBody>
          <a:bodyPr lIns="243799" tIns="243799" rIns="243799" bIns="243799">
            <a:spAutoFit/>
          </a:bodyPr>
          <a:lstStyle/>
          <a:p>
            <a:pPr algn="l" defTabSz="2438400">
              <a:lnSpc>
                <a:spcPct val="115000"/>
              </a:lnSpc>
              <a:defRPr b="0" cap="all" sz="3600">
                <a:solidFill>
                  <a:srgbClr val="3578B8"/>
                </a:solidFill>
                <a:latin typeface="Montserrat Bold"/>
                <a:ea typeface="Montserrat Bold"/>
                <a:cs typeface="Montserrat Bold"/>
                <a:sym typeface="Montserrat Bold"/>
              </a:defRPr>
            </a:pPr>
            <a:r>
              <a:t>Session Prep and Reflection: </a:t>
            </a:r>
          </a:p>
          <a:p>
            <a:pPr marL="956128" indent="-816428" algn="l" defTabSz="2438400">
              <a:lnSpc>
                <a:spcPct val="115000"/>
              </a:lnSpc>
              <a:buClr>
                <a:srgbClr val="595959"/>
              </a:buClr>
              <a:buSzPts val="3600"/>
              <a:buFont typeface="Arial"/>
              <a:buChar char="●"/>
              <a:defRPr b="0" sz="3600">
                <a:solidFill>
                  <a:srgbClr val="595959"/>
                </a:solidFill>
                <a:latin typeface="Montserrat Regular"/>
                <a:ea typeface="Montserrat Regular"/>
                <a:cs typeface="Montserrat Regular"/>
                <a:sym typeface="Montserrat Regular"/>
              </a:defRPr>
            </a:pPr>
            <a:r>
              <a:t>What’s your plan for this session?</a:t>
            </a:r>
          </a:p>
          <a:p>
            <a:pPr marL="956128" indent="-816428" algn="l" defTabSz="2438400">
              <a:lnSpc>
                <a:spcPct val="115000"/>
              </a:lnSpc>
              <a:buClr>
                <a:srgbClr val="595959"/>
              </a:buClr>
              <a:buSzPts val="3600"/>
              <a:buFont typeface="Arial"/>
              <a:buChar char="●"/>
              <a:defRPr b="0" sz="3600">
                <a:solidFill>
                  <a:srgbClr val="595959"/>
                </a:solidFill>
                <a:latin typeface="Montserrat Regular"/>
                <a:ea typeface="Montserrat Regular"/>
                <a:cs typeface="Montserrat Regular"/>
                <a:sym typeface="Montserrat Regular"/>
              </a:defRPr>
            </a:pPr>
            <a:r>
              <a:t>What worked well?</a:t>
            </a:r>
          </a:p>
          <a:p>
            <a:pPr marL="956128" indent="-816428" algn="l" defTabSz="2438400">
              <a:lnSpc>
                <a:spcPct val="115000"/>
              </a:lnSpc>
              <a:buClr>
                <a:srgbClr val="595959"/>
              </a:buClr>
              <a:buSzPts val="3600"/>
              <a:buFont typeface="Arial"/>
              <a:buChar char="●"/>
              <a:defRPr b="0" sz="3600">
                <a:solidFill>
                  <a:srgbClr val="595959"/>
                </a:solidFill>
                <a:latin typeface="Montserrat Regular"/>
                <a:ea typeface="Montserrat Regular"/>
                <a:cs typeface="Montserrat Regular"/>
                <a:sym typeface="Montserrat Regular"/>
              </a:defRPr>
            </a:pPr>
            <a:r>
              <a:t>What did not work well?</a:t>
            </a:r>
          </a:p>
          <a:p>
            <a:pPr marL="956128" indent="-816428" algn="l" defTabSz="2438400">
              <a:lnSpc>
                <a:spcPct val="115000"/>
              </a:lnSpc>
              <a:buClr>
                <a:srgbClr val="595959"/>
              </a:buClr>
              <a:buSzPts val="3600"/>
              <a:buFont typeface="Arial"/>
              <a:buChar char="●"/>
              <a:defRPr b="0" sz="3600">
                <a:solidFill>
                  <a:srgbClr val="595959"/>
                </a:solidFill>
                <a:latin typeface="Montserrat Regular"/>
                <a:ea typeface="Montserrat Regular"/>
                <a:cs typeface="Montserrat Regular"/>
                <a:sym typeface="Montserrat Regular"/>
              </a:defRPr>
            </a:pPr>
            <a:r>
              <a:t>What was a challenge for you?</a:t>
            </a:r>
          </a:p>
          <a:p>
            <a:pPr marL="956128" indent="-816428" algn="l" defTabSz="2438400">
              <a:lnSpc>
                <a:spcPct val="115000"/>
              </a:lnSpc>
              <a:buClr>
                <a:srgbClr val="595959"/>
              </a:buClr>
              <a:buSzPts val="3600"/>
              <a:buFont typeface="Arial"/>
              <a:buChar char="●"/>
              <a:defRPr b="0" sz="3600">
                <a:solidFill>
                  <a:srgbClr val="595959"/>
                </a:solidFill>
                <a:latin typeface="Montserrat Regular"/>
                <a:ea typeface="Montserrat Regular"/>
                <a:cs typeface="Montserrat Regular"/>
                <a:sym typeface="Montserrat Regular"/>
              </a:defRPr>
            </a:pPr>
            <a:r>
              <a:t>What were the “wows” from this Session?</a:t>
            </a:r>
          </a:p>
          <a:p>
            <a:pPr marL="956128" indent="-816428" algn="l" defTabSz="2438400">
              <a:lnSpc>
                <a:spcPct val="115000"/>
              </a:lnSpc>
              <a:buClr>
                <a:srgbClr val="595959"/>
              </a:buClr>
              <a:buSzPts val="3600"/>
              <a:buFont typeface="Arial"/>
              <a:buChar char="●"/>
              <a:defRPr b="0" sz="3600">
                <a:solidFill>
                  <a:srgbClr val="595959"/>
                </a:solidFill>
                <a:latin typeface="Montserrat Regular"/>
                <a:ea typeface="Montserrat Regular"/>
                <a:cs typeface="Montserrat Regular"/>
                <a:sym typeface="Montserrat Regular"/>
              </a:defRPr>
            </a:pPr>
            <a:r>
              <a:t>What are you going to do differently next time?</a:t>
            </a:r>
          </a:p>
        </p:txBody>
      </p:sp>
      <p:sp>
        <p:nvSpPr>
          <p:cNvPr id="156" name="Google Shape;75;p16"/>
          <p:cNvSpPr txBox="1"/>
          <p:nvPr/>
        </p:nvSpPr>
        <p:spPr>
          <a:xfrm>
            <a:off x="13667633" y="3510314"/>
            <a:ext cx="9340020" cy="2974261"/>
          </a:xfrm>
          <a:prstGeom prst="rect">
            <a:avLst/>
          </a:prstGeom>
          <a:ln w="12700">
            <a:miter lim="400000"/>
          </a:ln>
          <a:extLst>
            <a:ext uri="{C572A759-6A51-4108-AA02-DFA0A04FC94B}">
              <ma14:wrappingTextBoxFlag xmlns:ma14="http://schemas.microsoft.com/office/mac/drawingml/2011/main" val="1"/>
            </a:ext>
          </a:extLst>
        </p:spPr>
        <p:txBody>
          <a:bodyPr lIns="243799" tIns="243799" rIns="243799" bIns="243799">
            <a:spAutoFit/>
          </a:bodyPr>
          <a:lstStyle>
            <a:lvl1pPr algn="l" defTabSz="2438400">
              <a:lnSpc>
                <a:spcPct val="115000"/>
              </a:lnSpc>
              <a:spcBef>
                <a:spcPts val="4200"/>
              </a:spcBef>
              <a:defRPr b="0" sz="3600">
                <a:solidFill>
                  <a:srgbClr val="595959"/>
                </a:solidFill>
                <a:latin typeface="Montserrat Regular"/>
                <a:ea typeface="Montserrat Regular"/>
                <a:cs typeface="Montserrat Regular"/>
                <a:sym typeface="Montserrat Regular"/>
              </a:defRPr>
            </a:lvl1pPr>
          </a:lstStyle>
          <a:p>
            <a:pPr/>
            <a:r>
              <a:t>In this session, YEAH! club members will conduct surveys and interviews with community members and research other community data.</a:t>
            </a:r>
          </a:p>
        </p:txBody>
      </p:sp>
      <p:sp>
        <p:nvSpPr>
          <p:cNvPr id="157" name="7|Conduct YEAH! Data Research"/>
          <p:cNvSpPr txBox="1"/>
          <p:nvPr/>
        </p:nvSpPr>
        <p:spPr>
          <a:xfrm>
            <a:off x="1040916" y="853137"/>
            <a:ext cx="17703210" cy="14859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l" defTabSz="2438400">
              <a:defRPr sz="8400">
                <a:solidFill>
                  <a:srgbClr val="7EAD1F"/>
                </a:solidFill>
                <a:latin typeface="Casus Pro"/>
                <a:ea typeface="Casus Pro"/>
                <a:cs typeface="Casus Pro"/>
                <a:sym typeface="Casus Pro"/>
              </a:defRPr>
            </a:lvl1pPr>
          </a:lstStyle>
          <a:p>
            <a:pPr/>
            <a:r>
              <a:t>7|Conduct YEAH! Data Research</a:t>
            </a:r>
          </a:p>
        </p:txBody>
      </p:sp>
      <p:grpSp>
        <p:nvGrpSpPr>
          <p:cNvPr id="160" name="Group"/>
          <p:cNvGrpSpPr/>
          <p:nvPr/>
        </p:nvGrpSpPr>
        <p:grpSpPr>
          <a:xfrm>
            <a:off x="1127409" y="3176067"/>
            <a:ext cx="8153207" cy="1630782"/>
            <a:chOff x="0" y="0"/>
            <a:chExt cx="8153206" cy="1630780"/>
          </a:xfrm>
        </p:grpSpPr>
        <p:sp>
          <p:nvSpPr>
            <p:cNvPr id="158" name="Session Overview"/>
            <p:cNvSpPr/>
            <p:nvPr/>
          </p:nvSpPr>
          <p:spPr>
            <a:xfrm>
              <a:off x="209232" y="360780"/>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defTabSz="2438400">
                <a:defRPr b="0" cap="all" sz="4000">
                  <a:solidFill>
                    <a:srgbClr val="3578B8"/>
                  </a:solidFill>
                  <a:latin typeface="Montserrat Bold"/>
                  <a:ea typeface="Montserrat Bold"/>
                  <a:cs typeface="Montserrat Bold"/>
                  <a:sym typeface="Montserrat Bold"/>
                </a:defRPr>
              </a:lvl1pPr>
            </a:lstStyle>
            <a:p>
              <a:pPr/>
              <a:r>
                <a:t>Session Overview</a:t>
              </a:r>
            </a:p>
          </p:txBody>
        </p:sp>
        <p:sp>
          <p:nvSpPr>
            <p:cNvPr id="159" name="Rectangle"/>
            <p:cNvSpPr/>
            <p:nvPr/>
          </p:nvSpPr>
          <p:spPr>
            <a:xfrm>
              <a:off x="0" y="0"/>
              <a:ext cx="8153207" cy="1459467"/>
            </a:xfrm>
            <a:prstGeom prst="rect">
              <a:avLst/>
            </a:prstGeom>
            <a:noFill/>
            <a:ln w="63500" cap="flat">
              <a:solidFill>
                <a:srgbClr val="3578B8"/>
              </a:solidFill>
              <a:prstDash val="solid"/>
              <a:round/>
            </a:ln>
            <a:effectLst/>
          </p:spPr>
          <p:txBody>
            <a:bodyPr wrap="square" lIns="0" tIns="0" rIns="0" bIns="0" numCol="1" anchor="t">
              <a:noAutofit/>
            </a:bodyPr>
            <a:lstStyle/>
            <a:p>
              <a:pPr algn="l" defTabSz="2438400">
                <a:defRPr b="0" sz="3600">
                  <a:latin typeface="Arial"/>
                  <a:ea typeface="Arial"/>
                  <a:cs typeface="Arial"/>
                  <a:sym typeface="Arial"/>
                </a:defRPr>
              </a:pPr>
            </a:p>
          </p:txBody>
        </p:sp>
      </p:gr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 name="7|Conduct YEAH! Data Research"/>
          <p:cNvSpPr txBox="1"/>
          <p:nvPr>
            <p:ph type="title"/>
          </p:nvPr>
        </p:nvSpPr>
        <p:spPr>
          <a:xfrm>
            <a:off x="831199" y="599246"/>
            <a:ext cx="12767778" cy="1783057"/>
          </a:xfrm>
          <a:prstGeom prst="rect">
            <a:avLst/>
          </a:prstGeom>
        </p:spPr>
        <p:txBody>
          <a:bodyPr/>
          <a:lstStyle>
            <a:lvl1pPr defTabSz="1706879">
              <a:defRPr b="1" sz="5880"/>
            </a:lvl1pPr>
          </a:lstStyle>
          <a:p>
            <a:pPr/>
            <a:r>
              <a:t>7|Conduct YEAH! Data Research</a:t>
            </a:r>
          </a:p>
        </p:txBody>
      </p:sp>
      <p:pic>
        <p:nvPicPr>
          <p:cNvPr id="163" name="2.jpg" descr="2.jpg"/>
          <p:cNvPicPr>
            <a:picLocks noChangeAspect="1"/>
          </p:cNvPicPr>
          <p:nvPr/>
        </p:nvPicPr>
        <p:blipFill>
          <a:blip r:embed="rId2">
            <a:extLst/>
          </a:blip>
          <a:srcRect l="12500" t="2" r="12501" b="0"/>
          <a:stretch>
            <a:fillRect/>
          </a:stretch>
        </p:blipFill>
        <p:spPr>
          <a:xfrm rot="5400000">
            <a:off x="2430627" y="1939119"/>
            <a:ext cx="5778174" cy="5778105"/>
          </a:xfrm>
          <a:custGeom>
            <a:avLst/>
            <a:gdLst/>
            <a:ahLst/>
            <a:cxnLst>
              <a:cxn ang="0">
                <a:pos x="wd2" y="hd2"/>
              </a:cxn>
              <a:cxn ang="5400000">
                <a:pos x="wd2" y="hd2"/>
              </a:cxn>
              <a:cxn ang="10800000">
                <a:pos x="wd2" y="hd2"/>
              </a:cxn>
              <a:cxn ang="16200000">
                <a:pos x="wd2" y="hd2"/>
              </a:cxn>
            </a:cxnLst>
            <a:rect l="0" t="0" r="r" b="b"/>
            <a:pathLst>
              <a:path w="20595" h="21600" fill="norm" stroke="1" extrusionOk="0">
                <a:moveTo>
                  <a:pt x="0" y="10799"/>
                </a:moveTo>
                <a:cubicBezTo>
                  <a:pt x="0" y="13563"/>
                  <a:pt x="1005" y="16328"/>
                  <a:pt x="3016" y="18437"/>
                </a:cubicBezTo>
                <a:cubicBezTo>
                  <a:pt x="5027" y="20546"/>
                  <a:pt x="7663" y="21600"/>
                  <a:pt x="10298" y="21600"/>
                </a:cubicBezTo>
                <a:cubicBezTo>
                  <a:pt x="12933" y="21600"/>
                  <a:pt x="15568" y="20546"/>
                  <a:pt x="17579" y="18437"/>
                </a:cubicBezTo>
                <a:cubicBezTo>
                  <a:pt x="21600" y="14219"/>
                  <a:pt x="21600" y="7381"/>
                  <a:pt x="17579" y="3163"/>
                </a:cubicBezTo>
                <a:cubicBezTo>
                  <a:pt x="15568" y="1054"/>
                  <a:pt x="12933" y="0"/>
                  <a:pt x="10298" y="0"/>
                </a:cubicBezTo>
                <a:cubicBezTo>
                  <a:pt x="7663" y="0"/>
                  <a:pt x="5027" y="1054"/>
                  <a:pt x="3016" y="3163"/>
                </a:cubicBezTo>
                <a:cubicBezTo>
                  <a:pt x="1005" y="5272"/>
                  <a:pt x="0" y="8035"/>
                  <a:pt x="0" y="10799"/>
                </a:cubicBezTo>
                <a:close/>
              </a:path>
            </a:pathLst>
          </a:custGeom>
          <a:ln w="127000">
            <a:solidFill>
              <a:srgbClr val="3578B8"/>
            </a:solidFill>
            <a:miter lim="400000"/>
          </a:ln>
        </p:spPr>
      </p:pic>
      <p:grpSp>
        <p:nvGrpSpPr>
          <p:cNvPr id="166" name="Group"/>
          <p:cNvGrpSpPr/>
          <p:nvPr/>
        </p:nvGrpSpPr>
        <p:grpSpPr>
          <a:xfrm>
            <a:off x="1097854" y="8194847"/>
            <a:ext cx="8153208" cy="1630781"/>
            <a:chOff x="0" y="0"/>
            <a:chExt cx="8153206" cy="1630780"/>
          </a:xfrm>
        </p:grpSpPr>
        <p:sp>
          <p:nvSpPr>
            <p:cNvPr id="164" name="data research"/>
            <p:cNvSpPr/>
            <p:nvPr/>
          </p:nvSpPr>
          <p:spPr>
            <a:xfrm>
              <a:off x="209232" y="360780"/>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defTabSz="2438400">
                <a:defRPr b="0" cap="all" sz="4800">
                  <a:solidFill>
                    <a:srgbClr val="3578B8"/>
                  </a:solidFill>
                  <a:latin typeface="Montserrat Bold"/>
                  <a:ea typeface="Montserrat Bold"/>
                  <a:cs typeface="Montserrat Bold"/>
                  <a:sym typeface="Montserrat Bold"/>
                </a:defRPr>
              </a:lvl1pPr>
            </a:lstStyle>
            <a:p>
              <a:pPr/>
              <a:r>
                <a:t>data research</a:t>
              </a:r>
            </a:p>
          </p:txBody>
        </p:sp>
        <p:sp>
          <p:nvSpPr>
            <p:cNvPr id="165" name="Rectangle"/>
            <p:cNvSpPr/>
            <p:nvPr/>
          </p:nvSpPr>
          <p:spPr>
            <a:xfrm>
              <a:off x="0" y="0"/>
              <a:ext cx="8153207" cy="1459467"/>
            </a:xfrm>
            <a:prstGeom prst="rect">
              <a:avLst/>
            </a:prstGeom>
            <a:noFill/>
            <a:ln w="63500" cap="flat">
              <a:solidFill>
                <a:srgbClr val="3578B8"/>
              </a:solidFill>
              <a:prstDash val="solid"/>
              <a:round/>
            </a:ln>
            <a:effectLst/>
          </p:spPr>
          <p:txBody>
            <a:bodyPr wrap="square" lIns="0" tIns="0" rIns="0" bIns="0" numCol="1" anchor="t">
              <a:noAutofit/>
            </a:bodyPr>
            <a:lstStyle/>
            <a:p>
              <a:pPr algn="l" defTabSz="2438400">
                <a:defRPr b="0" sz="3600">
                  <a:latin typeface="Arial"/>
                  <a:ea typeface="Arial"/>
                  <a:cs typeface="Arial"/>
                  <a:sym typeface="Arial"/>
                </a:defRPr>
              </a:pPr>
            </a:p>
          </p:txBody>
        </p:sp>
      </p:grpSp>
      <p:sp>
        <p:nvSpPr>
          <p:cNvPr id="167" name="Instructions…"/>
          <p:cNvSpPr txBox="1"/>
          <p:nvPr/>
        </p:nvSpPr>
        <p:spPr>
          <a:xfrm>
            <a:off x="12851422" y="5662883"/>
            <a:ext cx="10460004" cy="3109889"/>
          </a:xfrm>
          <a:prstGeom prst="rect">
            <a:avLst/>
          </a:prstGeom>
          <a:ln w="12700">
            <a:miter lim="400000"/>
          </a:ln>
          <a:extLst>
            <a:ext uri="{C572A759-6A51-4108-AA02-DFA0A04FC94B}">
              <ma14:wrappingTextBoxFlag xmlns:ma14="http://schemas.microsoft.com/office/mac/drawingml/2011/main" val="1"/>
            </a:ext>
          </a:extLst>
        </p:spPr>
        <p:txBody>
          <a:bodyPr lIns="243799" tIns="243799" rIns="243799" bIns="243799">
            <a:normAutofit fontScale="100000" lnSpcReduction="0"/>
          </a:bodyPr>
          <a:lstStyle/>
          <a:p>
            <a:pPr algn="l" defTabSz="2438400">
              <a:lnSpc>
                <a:spcPct val="115000"/>
              </a:lnSpc>
              <a:spcBef>
                <a:spcPts val="1800"/>
              </a:spcBef>
              <a:defRPr b="0" cap="all" sz="3600">
                <a:solidFill>
                  <a:srgbClr val="3578B8"/>
                </a:solidFill>
                <a:latin typeface="Montserrat Bold"/>
                <a:ea typeface="Montserrat Bold"/>
                <a:cs typeface="Montserrat Bold"/>
                <a:sym typeface="Montserrat Bold"/>
              </a:defRPr>
            </a:pPr>
            <a:r>
              <a:t>Instructions</a:t>
            </a:r>
          </a:p>
          <a:p>
            <a:pPr algn="l" defTabSz="2438400">
              <a:lnSpc>
                <a:spcPct val="115000"/>
              </a:lnSpc>
              <a:spcBef>
                <a:spcPts val="1800"/>
              </a:spcBef>
              <a:defRPr b="0" sz="3600">
                <a:solidFill>
                  <a:srgbClr val="1A1A1A"/>
                </a:solidFill>
                <a:latin typeface="Montserrat Regular"/>
                <a:ea typeface="Montserrat Regular"/>
                <a:cs typeface="Montserrat Regular"/>
                <a:sym typeface="Montserrat Regular"/>
              </a:defRPr>
            </a:pPr>
            <a:r>
              <a:t>Have the youth work through online resource Data Worksheet</a:t>
            </a:r>
          </a:p>
        </p:txBody>
      </p:sp>
      <p:sp>
        <p:nvSpPr>
          <p:cNvPr id="168" name="questions for discussion…"/>
          <p:cNvSpPr txBox="1"/>
          <p:nvPr/>
        </p:nvSpPr>
        <p:spPr>
          <a:xfrm>
            <a:off x="12851422" y="8832501"/>
            <a:ext cx="10460004" cy="4318638"/>
          </a:xfrm>
          <a:prstGeom prst="rect">
            <a:avLst/>
          </a:prstGeom>
          <a:ln w="12700">
            <a:miter lim="400000"/>
          </a:ln>
          <a:extLst>
            <a:ext uri="{C572A759-6A51-4108-AA02-DFA0A04FC94B}">
              <ma14:wrappingTextBoxFlag xmlns:ma14="http://schemas.microsoft.com/office/mac/drawingml/2011/main" val="1"/>
            </a:ext>
          </a:extLst>
        </p:spPr>
        <p:txBody>
          <a:bodyPr lIns="243799" tIns="243799" rIns="243799" bIns="243799">
            <a:normAutofit fontScale="100000" lnSpcReduction="0"/>
          </a:bodyPr>
          <a:lstStyle/>
          <a:p>
            <a:pPr algn="l" defTabSz="2414016">
              <a:lnSpc>
                <a:spcPct val="115000"/>
              </a:lnSpc>
              <a:spcBef>
                <a:spcPts val="1800"/>
              </a:spcBef>
              <a:defRPr b="0" cap="all" sz="3564">
                <a:solidFill>
                  <a:srgbClr val="3578B8"/>
                </a:solidFill>
                <a:latin typeface="Montserrat Bold"/>
                <a:ea typeface="Montserrat Bold"/>
                <a:cs typeface="Montserrat Bold"/>
                <a:sym typeface="Montserrat Bold"/>
              </a:defRPr>
            </a:pPr>
            <a:r>
              <a:t>questions for discussion</a:t>
            </a:r>
          </a:p>
          <a:p>
            <a:pPr marL="416894" indent="-416894" algn="l" defTabSz="2414016">
              <a:lnSpc>
                <a:spcPct val="115000"/>
              </a:lnSpc>
              <a:spcBef>
                <a:spcPts val="1800"/>
              </a:spcBef>
              <a:buSzPct val="100000"/>
              <a:buChar char="•"/>
              <a:defRPr b="0" sz="3564">
                <a:solidFill>
                  <a:srgbClr val="1A1A1A"/>
                </a:solidFill>
                <a:latin typeface="Montserrat Regular"/>
                <a:ea typeface="Montserrat Regular"/>
                <a:cs typeface="Montserrat Regular"/>
                <a:sym typeface="Montserrat Regular"/>
              </a:defRPr>
            </a:pPr>
            <a:r>
              <a:t>Does the data surprise you?</a:t>
            </a:r>
          </a:p>
          <a:p>
            <a:pPr marL="416894" indent="-416894" algn="l" defTabSz="2414016">
              <a:lnSpc>
                <a:spcPct val="115000"/>
              </a:lnSpc>
              <a:spcBef>
                <a:spcPts val="1800"/>
              </a:spcBef>
              <a:buSzPct val="100000"/>
              <a:buChar char="•"/>
              <a:defRPr b="0" sz="3564">
                <a:solidFill>
                  <a:srgbClr val="1A1A1A"/>
                </a:solidFill>
                <a:latin typeface="Montserrat Regular"/>
                <a:ea typeface="Montserrat Regular"/>
                <a:cs typeface="Montserrat Regular"/>
                <a:sym typeface="Montserrat Regular"/>
              </a:defRPr>
            </a:pPr>
            <a:r>
              <a:t>Does the data alone tell the whole story?</a:t>
            </a:r>
          </a:p>
          <a:p>
            <a:pPr marL="416894" indent="-416894" algn="l" defTabSz="2414016">
              <a:lnSpc>
                <a:spcPct val="115000"/>
              </a:lnSpc>
              <a:spcBef>
                <a:spcPts val="1800"/>
              </a:spcBef>
              <a:buSzPct val="100000"/>
              <a:buChar char="•"/>
              <a:defRPr b="0" sz="3564">
                <a:solidFill>
                  <a:srgbClr val="1A1A1A"/>
                </a:solidFill>
                <a:latin typeface="Montserrat Regular"/>
                <a:ea typeface="Montserrat Regular"/>
                <a:cs typeface="Montserrat Regular"/>
                <a:sym typeface="Montserrat Regular"/>
              </a:defRPr>
            </a:pPr>
            <a:r>
              <a:t>What data do you want to include in the final presentation?</a:t>
            </a:r>
          </a:p>
        </p:txBody>
      </p:sp>
      <p:sp>
        <p:nvSpPr>
          <p:cNvPr id="169" name="Purpose of Activity:…"/>
          <p:cNvSpPr txBox="1"/>
          <p:nvPr/>
        </p:nvSpPr>
        <p:spPr>
          <a:xfrm>
            <a:off x="12851422" y="2728336"/>
            <a:ext cx="10460004" cy="3109889"/>
          </a:xfrm>
          <a:prstGeom prst="rect">
            <a:avLst/>
          </a:prstGeom>
          <a:ln w="12700">
            <a:miter lim="400000"/>
          </a:ln>
          <a:extLst>
            <a:ext uri="{C572A759-6A51-4108-AA02-DFA0A04FC94B}">
              <ma14:wrappingTextBoxFlag xmlns:ma14="http://schemas.microsoft.com/office/mac/drawingml/2011/main" val="1"/>
            </a:ext>
          </a:extLst>
        </p:spPr>
        <p:txBody>
          <a:bodyPr lIns="243799" tIns="243799" rIns="243799" bIns="243799">
            <a:normAutofit fontScale="100000" lnSpcReduction="0"/>
          </a:bodyPr>
          <a:lstStyle/>
          <a:p>
            <a:pPr algn="l" defTabSz="2438400">
              <a:lnSpc>
                <a:spcPct val="115000"/>
              </a:lnSpc>
              <a:spcBef>
                <a:spcPts val="1800"/>
              </a:spcBef>
              <a:defRPr b="0" cap="all" sz="3600">
                <a:solidFill>
                  <a:srgbClr val="3578B8"/>
                </a:solidFill>
                <a:latin typeface="Montserrat Bold"/>
                <a:ea typeface="Montserrat Bold"/>
                <a:cs typeface="Montserrat Bold"/>
                <a:sym typeface="Montserrat Bold"/>
              </a:defRPr>
            </a:pPr>
            <a:r>
              <a:t>Purpose of Activity:</a:t>
            </a:r>
          </a:p>
          <a:p>
            <a:pPr algn="l" defTabSz="2438400">
              <a:lnSpc>
                <a:spcPct val="115000"/>
              </a:lnSpc>
              <a:spcBef>
                <a:spcPts val="1800"/>
              </a:spcBef>
              <a:defRPr b="0" sz="3600">
                <a:solidFill>
                  <a:srgbClr val="1A1A1A"/>
                </a:solidFill>
                <a:latin typeface="Montserrat Regular"/>
                <a:ea typeface="Montserrat Regular"/>
                <a:cs typeface="Montserrat Regular"/>
                <a:sym typeface="Montserrat Regular"/>
              </a:defRPr>
            </a:pPr>
            <a:r>
              <a:t>To find supporting data for the final presentation</a:t>
            </a:r>
          </a:p>
        </p:txBody>
      </p:sp>
      <p:grpSp>
        <p:nvGrpSpPr>
          <p:cNvPr id="172" name="Group"/>
          <p:cNvGrpSpPr/>
          <p:nvPr/>
        </p:nvGrpSpPr>
        <p:grpSpPr>
          <a:xfrm>
            <a:off x="801198" y="10359018"/>
            <a:ext cx="3604803" cy="1137894"/>
            <a:chOff x="0" y="0"/>
            <a:chExt cx="3604802" cy="1137893"/>
          </a:xfrm>
        </p:grpSpPr>
        <p:sp>
          <p:nvSpPr>
            <p:cNvPr id="170" name="Time"/>
            <p:cNvSpPr txBox="1"/>
            <p:nvPr/>
          </p:nvSpPr>
          <p:spPr>
            <a:xfrm>
              <a:off x="0" y="0"/>
              <a:ext cx="3604803" cy="113789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43799" tIns="243799" rIns="243799" bIns="243799" numCol="1" anchor="t">
              <a:normAutofit fontScale="100000" lnSpcReduction="0"/>
            </a:bodyPr>
            <a:lstStyle>
              <a:lvl1pPr defTabSz="2438400">
                <a:lnSpc>
                  <a:spcPct val="115000"/>
                </a:lnSpc>
                <a:spcBef>
                  <a:spcPts val="1300"/>
                </a:spcBef>
                <a:defRPr b="0" cap="all" sz="3600">
                  <a:solidFill>
                    <a:srgbClr val="3578B8"/>
                  </a:solidFill>
                  <a:latin typeface="Montserrat Bold"/>
                  <a:ea typeface="Montserrat Bold"/>
                  <a:cs typeface="Montserrat Bold"/>
                  <a:sym typeface="Montserrat Bold"/>
                </a:defRPr>
              </a:lvl1pPr>
            </a:lstStyle>
            <a:p>
              <a:pPr/>
              <a:r>
                <a:t>Time</a:t>
              </a:r>
            </a:p>
          </p:txBody>
        </p:sp>
        <p:pic>
          <p:nvPicPr>
            <p:cNvPr id="171" name="bigstock-Clock-Icon-Isolated-On-White-B-277636387.jpg" descr="bigstock-Clock-Icon-Isolated-On-White-B-277636387.jpg"/>
            <p:cNvPicPr>
              <a:picLocks noChangeAspect="1"/>
            </p:cNvPicPr>
            <p:nvPr/>
          </p:nvPicPr>
          <p:blipFill>
            <a:blip r:embed="rId3">
              <a:extLst/>
            </a:blip>
            <a:srcRect l="14676" t="14765" r="14781" b="14841"/>
            <a:stretch>
              <a:fillRect/>
            </a:stretch>
          </p:blipFill>
          <p:spPr>
            <a:xfrm>
              <a:off x="141220" y="59654"/>
              <a:ext cx="888892" cy="887017"/>
            </a:xfrm>
            <a:custGeom>
              <a:avLst/>
              <a:gdLst/>
              <a:ahLst/>
              <a:cxnLst>
                <a:cxn ang="0">
                  <a:pos x="wd2" y="hd2"/>
                </a:cxn>
                <a:cxn ang="5400000">
                  <a:pos x="wd2" y="hd2"/>
                </a:cxn>
                <a:cxn ang="10800000">
                  <a:pos x="wd2" y="hd2"/>
                </a:cxn>
                <a:cxn ang="16200000">
                  <a:pos x="wd2" y="hd2"/>
                </a:cxn>
              </a:cxnLst>
              <a:rect l="0" t="0" r="r" b="b"/>
              <a:pathLst>
                <a:path w="21081" h="21599" fill="norm" stroke="1" extrusionOk="0">
                  <a:moveTo>
                    <a:pt x="10558" y="0"/>
                  </a:moveTo>
                  <a:cubicBezTo>
                    <a:pt x="7610" y="0"/>
                    <a:pt x="5219" y="1022"/>
                    <a:pt x="3113" y="3179"/>
                  </a:cubicBezTo>
                  <a:cubicBezTo>
                    <a:pt x="493" y="5864"/>
                    <a:pt x="-519" y="9427"/>
                    <a:pt x="251" y="13220"/>
                  </a:cubicBezTo>
                  <a:cubicBezTo>
                    <a:pt x="1017" y="16992"/>
                    <a:pt x="4103" y="20252"/>
                    <a:pt x="7894" y="21299"/>
                  </a:cubicBezTo>
                  <a:cubicBezTo>
                    <a:pt x="8602" y="21495"/>
                    <a:pt x="9551" y="21598"/>
                    <a:pt x="10511" y="21599"/>
                  </a:cubicBezTo>
                  <a:cubicBezTo>
                    <a:pt x="11470" y="21600"/>
                    <a:pt x="12438" y="21503"/>
                    <a:pt x="13175" y="21309"/>
                  </a:cubicBezTo>
                  <a:cubicBezTo>
                    <a:pt x="15114" y="20797"/>
                    <a:pt x="16470" y="19991"/>
                    <a:pt x="17994" y="18439"/>
                  </a:cubicBezTo>
                  <a:cubicBezTo>
                    <a:pt x="20147" y="16246"/>
                    <a:pt x="21081" y="13936"/>
                    <a:pt x="21081" y="10814"/>
                  </a:cubicBezTo>
                  <a:cubicBezTo>
                    <a:pt x="21081" y="7699"/>
                    <a:pt x="20149" y="5392"/>
                    <a:pt x="17994" y="3179"/>
                  </a:cubicBezTo>
                  <a:cubicBezTo>
                    <a:pt x="15893" y="1022"/>
                    <a:pt x="13507" y="0"/>
                    <a:pt x="10558" y="0"/>
                  </a:cubicBezTo>
                  <a:close/>
                </a:path>
              </a:pathLst>
            </a:custGeom>
            <a:ln w="12700" cap="flat">
              <a:noFill/>
              <a:miter lim="400000"/>
            </a:ln>
            <a:effectLst/>
          </p:spPr>
        </p:pic>
      </p:grpSp>
      <p:grpSp>
        <p:nvGrpSpPr>
          <p:cNvPr id="175" name="Group"/>
          <p:cNvGrpSpPr/>
          <p:nvPr/>
        </p:nvGrpSpPr>
        <p:grpSpPr>
          <a:xfrm>
            <a:off x="5682034" y="10359018"/>
            <a:ext cx="4139994" cy="1137894"/>
            <a:chOff x="0" y="0"/>
            <a:chExt cx="4139992" cy="1137893"/>
          </a:xfrm>
        </p:grpSpPr>
        <p:sp>
          <p:nvSpPr>
            <p:cNvPr id="173" name="Materials"/>
            <p:cNvSpPr txBox="1"/>
            <p:nvPr/>
          </p:nvSpPr>
          <p:spPr>
            <a:xfrm>
              <a:off x="0" y="0"/>
              <a:ext cx="4139993" cy="113789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43799" tIns="243799" rIns="243799" bIns="243799" numCol="1" anchor="t">
              <a:normAutofit fontScale="100000" lnSpcReduction="0"/>
            </a:bodyPr>
            <a:lstStyle>
              <a:lvl1pPr algn="r" defTabSz="2438400">
                <a:lnSpc>
                  <a:spcPct val="115000"/>
                </a:lnSpc>
                <a:spcBef>
                  <a:spcPts val="1300"/>
                </a:spcBef>
                <a:defRPr b="0" cap="all" sz="3600">
                  <a:solidFill>
                    <a:srgbClr val="3578B8"/>
                  </a:solidFill>
                  <a:latin typeface="Montserrat Bold"/>
                  <a:ea typeface="Montserrat Bold"/>
                  <a:cs typeface="Montserrat Bold"/>
                  <a:sym typeface="Montserrat Bold"/>
                </a:defRPr>
              </a:lvl1pPr>
            </a:lstStyle>
            <a:p>
              <a:pPr/>
              <a:r>
                <a:t>Materials</a:t>
              </a:r>
            </a:p>
          </p:txBody>
        </p:sp>
        <p:pic>
          <p:nvPicPr>
            <p:cNvPr id="174" name="bigstock-Pencil-Icon-Isolated-On-White--306863233.jpg" descr="bigstock-Pencil-Icon-Isolated-On-White--306863233.jpg"/>
            <p:cNvPicPr>
              <a:picLocks noChangeAspect="1"/>
            </p:cNvPicPr>
            <p:nvPr/>
          </p:nvPicPr>
          <p:blipFill>
            <a:blip r:embed="rId4">
              <a:extLst/>
            </a:blip>
            <a:srcRect l="18548" t="18595" r="18574" b="18560"/>
            <a:stretch>
              <a:fillRect/>
            </a:stretch>
          </p:blipFill>
          <p:spPr>
            <a:xfrm>
              <a:off x="189900" y="58851"/>
              <a:ext cx="889100" cy="888622"/>
            </a:xfrm>
            <a:custGeom>
              <a:avLst/>
              <a:gdLst/>
              <a:ahLst/>
              <a:cxnLst>
                <a:cxn ang="0">
                  <a:pos x="wd2" y="hd2"/>
                </a:cxn>
                <a:cxn ang="5400000">
                  <a:pos x="wd2" y="hd2"/>
                </a:cxn>
                <a:cxn ang="10800000">
                  <a:pos x="wd2" y="hd2"/>
                </a:cxn>
                <a:cxn ang="16200000">
                  <a:pos x="wd2" y="hd2"/>
                </a:cxn>
              </a:cxnLst>
              <a:rect l="0" t="0" r="r" b="b"/>
              <a:pathLst>
                <a:path w="21298" h="21596" fill="norm" stroke="1" extrusionOk="0">
                  <a:moveTo>
                    <a:pt x="17901" y="1"/>
                  </a:moveTo>
                  <a:cubicBezTo>
                    <a:pt x="17605" y="-4"/>
                    <a:pt x="17301" y="34"/>
                    <a:pt x="16998" y="107"/>
                  </a:cubicBezTo>
                  <a:cubicBezTo>
                    <a:pt x="16860" y="140"/>
                    <a:pt x="16531" y="265"/>
                    <a:pt x="16276" y="387"/>
                  </a:cubicBezTo>
                  <a:lnTo>
                    <a:pt x="15819" y="609"/>
                  </a:lnTo>
                  <a:lnTo>
                    <a:pt x="8613" y="7910"/>
                  </a:lnTo>
                  <a:lnTo>
                    <a:pt x="1407" y="15211"/>
                  </a:lnTo>
                  <a:lnTo>
                    <a:pt x="704" y="18211"/>
                  </a:lnTo>
                  <a:cubicBezTo>
                    <a:pt x="316" y="19863"/>
                    <a:pt x="0" y="21248"/>
                    <a:pt x="0" y="21278"/>
                  </a:cubicBezTo>
                  <a:cubicBezTo>
                    <a:pt x="0" y="21308"/>
                    <a:pt x="59" y="21386"/>
                    <a:pt x="133" y="21461"/>
                  </a:cubicBezTo>
                  <a:cubicBezTo>
                    <a:pt x="207" y="21536"/>
                    <a:pt x="287" y="21596"/>
                    <a:pt x="314" y="21596"/>
                  </a:cubicBezTo>
                  <a:cubicBezTo>
                    <a:pt x="341" y="21596"/>
                    <a:pt x="1704" y="21277"/>
                    <a:pt x="3337" y="20882"/>
                  </a:cubicBezTo>
                  <a:lnTo>
                    <a:pt x="6303" y="20169"/>
                  </a:lnTo>
                  <a:lnTo>
                    <a:pt x="13500" y="12858"/>
                  </a:lnTo>
                  <a:lnTo>
                    <a:pt x="20696" y="5556"/>
                  </a:lnTo>
                  <a:lnTo>
                    <a:pt x="20925" y="5084"/>
                  </a:lnTo>
                  <a:cubicBezTo>
                    <a:pt x="21600" y="3680"/>
                    <a:pt x="21345" y="2132"/>
                    <a:pt x="20269" y="1033"/>
                  </a:cubicBezTo>
                  <a:cubicBezTo>
                    <a:pt x="19623" y="374"/>
                    <a:pt x="18791" y="15"/>
                    <a:pt x="17901" y="1"/>
                  </a:cubicBezTo>
                  <a:close/>
                </a:path>
              </a:pathLst>
            </a:custGeom>
            <a:ln w="12700" cap="flat">
              <a:noFill/>
              <a:miter lim="400000"/>
            </a:ln>
            <a:effectLst/>
          </p:spPr>
        </p:pic>
      </p:grpSp>
      <p:sp>
        <p:nvSpPr>
          <p:cNvPr id="176" name="30-45 Minutes"/>
          <p:cNvSpPr txBox="1"/>
          <p:nvPr/>
        </p:nvSpPr>
        <p:spPr>
          <a:xfrm>
            <a:off x="1817054" y="10982665"/>
            <a:ext cx="4103964" cy="1250714"/>
          </a:xfrm>
          <a:prstGeom prst="rect">
            <a:avLst/>
          </a:prstGeom>
          <a:ln w="12700">
            <a:miter lim="400000"/>
          </a:ln>
          <a:extLst>
            <a:ext uri="{C572A759-6A51-4108-AA02-DFA0A04FC94B}">
              <ma14:wrappingTextBoxFlag xmlns:ma14="http://schemas.microsoft.com/office/mac/drawingml/2011/main" val="1"/>
            </a:ext>
          </a:extLst>
        </p:spPr>
        <p:txBody>
          <a:bodyPr lIns="243799" tIns="243799" rIns="243799" bIns="243799">
            <a:normAutofit fontScale="100000" lnSpcReduction="0"/>
          </a:bodyPr>
          <a:lstStyle>
            <a:lvl1pPr algn="l">
              <a:defRPr b="0">
                <a:latin typeface="Montserrat Regular"/>
                <a:ea typeface="Montserrat Regular"/>
                <a:cs typeface="Montserrat Regular"/>
                <a:sym typeface="Montserrat Regular"/>
              </a:defRPr>
            </a:lvl1pPr>
          </a:lstStyle>
          <a:p>
            <a:pPr/>
            <a:r>
              <a:t>30-45 Minutes</a:t>
            </a:r>
          </a:p>
        </p:txBody>
      </p:sp>
      <p:sp>
        <p:nvSpPr>
          <p:cNvPr id="177" name="Paper, Pen and Computers with Internet Access"/>
          <p:cNvSpPr txBox="1"/>
          <p:nvPr/>
        </p:nvSpPr>
        <p:spPr>
          <a:xfrm>
            <a:off x="6447135" y="11028868"/>
            <a:ext cx="6297499" cy="2213895"/>
          </a:xfrm>
          <a:prstGeom prst="rect">
            <a:avLst/>
          </a:prstGeom>
          <a:ln w="12700">
            <a:miter lim="400000"/>
          </a:ln>
          <a:extLst>
            <a:ext uri="{C572A759-6A51-4108-AA02-DFA0A04FC94B}">
              <ma14:wrappingTextBoxFlag xmlns:ma14="http://schemas.microsoft.com/office/mac/drawingml/2011/main" val="1"/>
            </a:ext>
          </a:extLst>
        </p:spPr>
        <p:txBody>
          <a:bodyPr lIns="243799" tIns="243799" rIns="243799" bIns="243799">
            <a:normAutofit fontScale="100000" lnSpcReduction="0"/>
          </a:bodyPr>
          <a:lstStyle>
            <a:lvl1pPr algn="l" defTabSz="2438400">
              <a:lnSpc>
                <a:spcPct val="120000"/>
              </a:lnSpc>
              <a:spcBef>
                <a:spcPts val="1300"/>
              </a:spcBef>
              <a:defRPr b="0">
                <a:solidFill>
                  <a:srgbClr val="1A1A1A"/>
                </a:solidFill>
                <a:latin typeface="Montserrat Regular"/>
                <a:ea typeface="Montserrat Regular"/>
                <a:cs typeface="Montserrat Regular"/>
                <a:sym typeface="Montserrat Regular"/>
              </a:defRPr>
            </a:lvl1pPr>
          </a:lstStyle>
          <a:p>
            <a:pPr/>
            <a:r>
              <a:t>Paper, Pen and Computers with Internet Access</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9" name="7|Conduct YEAH! Data Research"/>
          <p:cNvSpPr txBox="1"/>
          <p:nvPr>
            <p:ph type="title"/>
          </p:nvPr>
        </p:nvSpPr>
        <p:spPr>
          <a:xfrm>
            <a:off x="831199" y="599246"/>
            <a:ext cx="12767778" cy="1783057"/>
          </a:xfrm>
          <a:prstGeom prst="rect">
            <a:avLst/>
          </a:prstGeom>
        </p:spPr>
        <p:txBody>
          <a:bodyPr/>
          <a:lstStyle>
            <a:lvl1pPr defTabSz="1706879">
              <a:defRPr b="1" sz="5880"/>
            </a:lvl1pPr>
          </a:lstStyle>
          <a:p>
            <a:pPr/>
            <a:r>
              <a:t>7|Conduct YEAH! Data Research</a:t>
            </a:r>
          </a:p>
        </p:txBody>
      </p:sp>
      <p:pic>
        <p:nvPicPr>
          <p:cNvPr id="180" name="BBBS5.jpg" descr="BBBS5.jpg"/>
          <p:cNvPicPr>
            <a:picLocks noChangeAspect="1"/>
          </p:cNvPicPr>
          <p:nvPr/>
        </p:nvPicPr>
        <p:blipFill>
          <a:blip r:embed="rId2">
            <a:extLst/>
          </a:blip>
          <a:srcRect l="30513" t="17520" r="8369" b="992"/>
          <a:stretch>
            <a:fillRect/>
          </a:stretch>
        </p:blipFill>
        <p:spPr>
          <a:xfrm rot="10800000">
            <a:off x="2134437" y="2081654"/>
            <a:ext cx="6079644" cy="6079488"/>
          </a:xfrm>
          <a:custGeom>
            <a:avLst/>
            <a:gdLst/>
            <a:ahLst/>
            <a:cxnLst>
              <a:cxn ang="0">
                <a:pos x="wd2" y="hd2"/>
              </a:cxn>
              <a:cxn ang="5400000">
                <a:pos x="wd2" y="hd2"/>
              </a:cxn>
              <a:cxn ang="10800000">
                <a:pos x="wd2" y="hd2"/>
              </a:cxn>
              <a:cxn ang="16200000">
                <a:pos x="wd2" y="hd2"/>
              </a:cxn>
            </a:cxnLst>
            <a:rect l="0" t="0" r="r" b="b"/>
            <a:pathLst>
              <a:path w="19679" h="20595" fill="norm" stroke="1" extrusionOk="0">
                <a:moveTo>
                  <a:pt x="9839" y="20595"/>
                </a:moveTo>
                <a:cubicBezTo>
                  <a:pt x="12357" y="20595"/>
                  <a:pt x="14875" y="19590"/>
                  <a:pt x="16796" y="17579"/>
                </a:cubicBezTo>
                <a:cubicBezTo>
                  <a:pt x="20639" y="13558"/>
                  <a:pt x="20639" y="7038"/>
                  <a:pt x="16796" y="3016"/>
                </a:cubicBezTo>
                <a:cubicBezTo>
                  <a:pt x="12954" y="-1005"/>
                  <a:pt x="6724" y="-1005"/>
                  <a:pt x="2882" y="3016"/>
                </a:cubicBezTo>
                <a:cubicBezTo>
                  <a:pt x="-961" y="7038"/>
                  <a:pt x="-961" y="13558"/>
                  <a:pt x="2882" y="17579"/>
                </a:cubicBezTo>
                <a:cubicBezTo>
                  <a:pt x="4803" y="19590"/>
                  <a:pt x="7321" y="20595"/>
                  <a:pt x="9839" y="20595"/>
                </a:cubicBezTo>
                <a:close/>
              </a:path>
            </a:pathLst>
          </a:custGeom>
          <a:ln w="127000">
            <a:solidFill>
              <a:srgbClr val="3578B8"/>
            </a:solidFill>
            <a:miter lim="400000"/>
          </a:ln>
        </p:spPr>
      </p:pic>
      <p:grpSp>
        <p:nvGrpSpPr>
          <p:cNvPr id="183" name="Group"/>
          <p:cNvGrpSpPr/>
          <p:nvPr/>
        </p:nvGrpSpPr>
        <p:grpSpPr>
          <a:xfrm>
            <a:off x="1097854" y="8558252"/>
            <a:ext cx="8153207" cy="1630781"/>
            <a:chOff x="0" y="0"/>
            <a:chExt cx="8153206" cy="1630780"/>
          </a:xfrm>
        </p:grpSpPr>
        <p:sp>
          <p:nvSpPr>
            <p:cNvPr id="181" name="Community survey"/>
            <p:cNvSpPr/>
            <p:nvPr/>
          </p:nvSpPr>
          <p:spPr>
            <a:xfrm>
              <a:off x="209232" y="360780"/>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defTabSz="2438400">
                <a:defRPr b="0" cap="all" sz="4800">
                  <a:solidFill>
                    <a:srgbClr val="3578B8"/>
                  </a:solidFill>
                  <a:latin typeface="Montserrat Bold"/>
                  <a:ea typeface="Montserrat Bold"/>
                  <a:cs typeface="Montserrat Bold"/>
                  <a:sym typeface="Montserrat Bold"/>
                </a:defRPr>
              </a:lvl1pPr>
            </a:lstStyle>
            <a:p>
              <a:pPr/>
              <a:r>
                <a:t>Community survey</a:t>
              </a:r>
            </a:p>
          </p:txBody>
        </p:sp>
        <p:sp>
          <p:nvSpPr>
            <p:cNvPr id="182" name="Rectangle"/>
            <p:cNvSpPr/>
            <p:nvPr/>
          </p:nvSpPr>
          <p:spPr>
            <a:xfrm>
              <a:off x="0" y="0"/>
              <a:ext cx="8153207" cy="1459467"/>
            </a:xfrm>
            <a:prstGeom prst="rect">
              <a:avLst/>
            </a:prstGeom>
            <a:noFill/>
            <a:ln w="63500" cap="flat">
              <a:solidFill>
                <a:srgbClr val="3578B8"/>
              </a:solidFill>
              <a:prstDash val="solid"/>
              <a:round/>
            </a:ln>
            <a:effectLst/>
          </p:spPr>
          <p:txBody>
            <a:bodyPr wrap="square" lIns="0" tIns="0" rIns="0" bIns="0" numCol="1" anchor="t">
              <a:noAutofit/>
            </a:bodyPr>
            <a:lstStyle/>
            <a:p>
              <a:pPr algn="l" defTabSz="2438400">
                <a:defRPr b="0" sz="3600">
                  <a:latin typeface="Arial"/>
                  <a:ea typeface="Arial"/>
                  <a:cs typeface="Arial"/>
                  <a:sym typeface="Arial"/>
                </a:defRPr>
              </a:pPr>
            </a:p>
          </p:txBody>
        </p:sp>
      </p:grpSp>
      <p:sp>
        <p:nvSpPr>
          <p:cNvPr id="184" name="Instructions…"/>
          <p:cNvSpPr txBox="1"/>
          <p:nvPr/>
        </p:nvSpPr>
        <p:spPr>
          <a:xfrm>
            <a:off x="11581331" y="5303056"/>
            <a:ext cx="11419815" cy="3109888"/>
          </a:xfrm>
          <a:prstGeom prst="rect">
            <a:avLst/>
          </a:prstGeom>
          <a:ln w="12700">
            <a:miter lim="400000"/>
          </a:ln>
          <a:extLst>
            <a:ext uri="{C572A759-6A51-4108-AA02-DFA0A04FC94B}">
              <ma14:wrappingTextBoxFlag xmlns:ma14="http://schemas.microsoft.com/office/mac/drawingml/2011/main" val="1"/>
            </a:ext>
          </a:extLst>
        </p:spPr>
        <p:txBody>
          <a:bodyPr lIns="243799" tIns="243799" rIns="243799" bIns="243799">
            <a:normAutofit fontScale="100000" lnSpcReduction="0"/>
          </a:bodyPr>
          <a:lstStyle/>
          <a:p>
            <a:pPr algn="l" defTabSz="2340863">
              <a:lnSpc>
                <a:spcPct val="115000"/>
              </a:lnSpc>
              <a:spcBef>
                <a:spcPts val="1700"/>
              </a:spcBef>
              <a:defRPr b="0" cap="all" sz="3455">
                <a:solidFill>
                  <a:srgbClr val="3578B8"/>
                </a:solidFill>
                <a:latin typeface="Montserrat Bold"/>
                <a:ea typeface="Montserrat Bold"/>
                <a:cs typeface="Montserrat Bold"/>
                <a:sym typeface="Montserrat Bold"/>
              </a:defRPr>
            </a:pPr>
            <a:r>
              <a:t>Instructions</a:t>
            </a:r>
          </a:p>
          <a:p>
            <a:pPr algn="l" defTabSz="2340863">
              <a:lnSpc>
                <a:spcPct val="115000"/>
              </a:lnSpc>
              <a:spcBef>
                <a:spcPts val="1700"/>
              </a:spcBef>
              <a:defRPr b="0" sz="3455">
                <a:solidFill>
                  <a:srgbClr val="1A1A1A"/>
                </a:solidFill>
                <a:latin typeface="Montserrat Regular"/>
                <a:ea typeface="Montserrat Regular"/>
                <a:cs typeface="Montserrat Regular"/>
                <a:sym typeface="Montserrat Regular"/>
              </a:defRPr>
            </a:pPr>
            <a:r>
              <a:t>Have the youth prepare survey questions and conduct surveys; examples are available in the online resource Sample Surveys</a:t>
            </a:r>
          </a:p>
        </p:txBody>
      </p:sp>
      <p:sp>
        <p:nvSpPr>
          <p:cNvPr id="185" name="questions for discussion…"/>
          <p:cNvSpPr txBox="1"/>
          <p:nvPr/>
        </p:nvSpPr>
        <p:spPr>
          <a:xfrm>
            <a:off x="11581331" y="8140110"/>
            <a:ext cx="11419815" cy="5043438"/>
          </a:xfrm>
          <a:prstGeom prst="rect">
            <a:avLst/>
          </a:prstGeom>
          <a:ln w="12700">
            <a:miter lim="400000"/>
          </a:ln>
          <a:extLst>
            <a:ext uri="{C572A759-6A51-4108-AA02-DFA0A04FC94B}">
              <ma14:wrappingTextBoxFlag xmlns:ma14="http://schemas.microsoft.com/office/mac/drawingml/2011/main" val="1"/>
            </a:ext>
          </a:extLst>
        </p:spPr>
        <p:txBody>
          <a:bodyPr lIns="243799" tIns="243799" rIns="243799" bIns="243799">
            <a:normAutofit fontScale="100000" lnSpcReduction="0"/>
          </a:bodyPr>
          <a:lstStyle/>
          <a:p>
            <a:pPr algn="l" defTabSz="2438400">
              <a:lnSpc>
                <a:spcPct val="115000"/>
              </a:lnSpc>
              <a:spcBef>
                <a:spcPts val="1800"/>
              </a:spcBef>
              <a:defRPr b="0" cap="all" sz="3600">
                <a:solidFill>
                  <a:srgbClr val="3578B8"/>
                </a:solidFill>
                <a:latin typeface="Montserrat Bold"/>
                <a:ea typeface="Montserrat Bold"/>
                <a:cs typeface="Montserrat Bold"/>
                <a:sym typeface="Montserrat Bold"/>
              </a:defRPr>
            </a:pPr>
            <a:r>
              <a:t>questions for discussion</a:t>
            </a:r>
          </a:p>
          <a:p>
            <a:pPr marL="421105" indent="-421105" algn="l" defTabSz="2438400">
              <a:lnSpc>
                <a:spcPct val="115000"/>
              </a:lnSpc>
              <a:spcBef>
                <a:spcPts val="1800"/>
              </a:spcBef>
              <a:buSzPct val="100000"/>
              <a:buChar char="•"/>
              <a:defRPr b="0" sz="3600">
                <a:solidFill>
                  <a:srgbClr val="1A1A1A"/>
                </a:solidFill>
                <a:latin typeface="Montserrat Regular"/>
                <a:ea typeface="Montserrat Regular"/>
                <a:cs typeface="Montserrat Regular"/>
                <a:sym typeface="Montserrat Regular"/>
              </a:defRPr>
            </a:pPr>
            <a:r>
              <a:t>What information is missing from the assessment and what questions would fill that hole?</a:t>
            </a:r>
          </a:p>
          <a:p>
            <a:pPr marL="421105" indent="-421105" algn="l" defTabSz="2438400">
              <a:lnSpc>
                <a:spcPct val="115000"/>
              </a:lnSpc>
              <a:spcBef>
                <a:spcPts val="1800"/>
              </a:spcBef>
              <a:buSzPct val="100000"/>
              <a:buChar char="•"/>
              <a:defRPr b="0" sz="3600">
                <a:solidFill>
                  <a:srgbClr val="1A1A1A"/>
                </a:solidFill>
                <a:latin typeface="Montserrat Regular"/>
                <a:ea typeface="Montserrat Regular"/>
                <a:cs typeface="Montserrat Regular"/>
                <a:sym typeface="Montserrat Regular"/>
              </a:defRPr>
            </a:pPr>
            <a:r>
              <a:t>Who should be interviewed?</a:t>
            </a:r>
          </a:p>
          <a:p>
            <a:pPr marL="421105" indent="-421105" algn="l" defTabSz="2438400">
              <a:lnSpc>
                <a:spcPct val="115000"/>
              </a:lnSpc>
              <a:spcBef>
                <a:spcPts val="1800"/>
              </a:spcBef>
              <a:buSzPct val="100000"/>
              <a:buChar char="•"/>
              <a:defRPr b="0" sz="3600">
                <a:solidFill>
                  <a:srgbClr val="1A1A1A"/>
                </a:solidFill>
                <a:latin typeface="Montserrat Regular"/>
                <a:ea typeface="Montserrat Regular"/>
                <a:cs typeface="Montserrat Regular"/>
                <a:sym typeface="Montserrat Regular"/>
              </a:defRPr>
            </a:pPr>
            <a:r>
              <a:t>How many people should be interviewed?</a:t>
            </a:r>
          </a:p>
        </p:txBody>
      </p:sp>
      <p:sp>
        <p:nvSpPr>
          <p:cNvPr id="186" name="Purpose of Activity:…"/>
          <p:cNvSpPr txBox="1"/>
          <p:nvPr/>
        </p:nvSpPr>
        <p:spPr>
          <a:xfrm>
            <a:off x="11581331" y="2242348"/>
            <a:ext cx="11419815" cy="3109889"/>
          </a:xfrm>
          <a:prstGeom prst="rect">
            <a:avLst/>
          </a:prstGeom>
          <a:ln w="12700">
            <a:miter lim="400000"/>
          </a:ln>
          <a:extLst>
            <a:ext uri="{C572A759-6A51-4108-AA02-DFA0A04FC94B}">
              <ma14:wrappingTextBoxFlag xmlns:ma14="http://schemas.microsoft.com/office/mac/drawingml/2011/main" val="1"/>
            </a:ext>
          </a:extLst>
        </p:spPr>
        <p:txBody>
          <a:bodyPr lIns="243799" tIns="243799" rIns="243799" bIns="243799">
            <a:normAutofit fontScale="100000" lnSpcReduction="0"/>
          </a:bodyPr>
          <a:lstStyle/>
          <a:p>
            <a:pPr algn="l" defTabSz="2340863">
              <a:lnSpc>
                <a:spcPct val="115000"/>
              </a:lnSpc>
              <a:spcBef>
                <a:spcPts val="1700"/>
              </a:spcBef>
              <a:defRPr b="0" cap="all" sz="3455">
                <a:solidFill>
                  <a:srgbClr val="3578B8"/>
                </a:solidFill>
                <a:latin typeface="Montserrat Bold"/>
                <a:ea typeface="Montserrat Bold"/>
                <a:cs typeface="Montserrat Bold"/>
                <a:sym typeface="Montserrat Bold"/>
              </a:defRPr>
            </a:pPr>
            <a:r>
              <a:t>Purpose of Activity:</a:t>
            </a:r>
          </a:p>
          <a:p>
            <a:pPr algn="l" defTabSz="2340863">
              <a:lnSpc>
                <a:spcPct val="115000"/>
              </a:lnSpc>
              <a:spcBef>
                <a:spcPts val="1700"/>
              </a:spcBef>
              <a:defRPr b="0" sz="3455">
                <a:solidFill>
                  <a:srgbClr val="1A1A1A"/>
                </a:solidFill>
                <a:latin typeface="Montserrat Regular"/>
                <a:ea typeface="Montserrat Regular"/>
                <a:cs typeface="Montserrat Regular"/>
                <a:sym typeface="Montserrat Regular"/>
              </a:defRPr>
            </a:pPr>
            <a:r>
              <a:t>To have youth participants survey community members or peers to get supporting data for their final presentation </a:t>
            </a:r>
          </a:p>
        </p:txBody>
      </p:sp>
      <p:grpSp>
        <p:nvGrpSpPr>
          <p:cNvPr id="189" name="Group"/>
          <p:cNvGrpSpPr/>
          <p:nvPr/>
        </p:nvGrpSpPr>
        <p:grpSpPr>
          <a:xfrm>
            <a:off x="775796" y="10943259"/>
            <a:ext cx="3604804" cy="1137894"/>
            <a:chOff x="0" y="0"/>
            <a:chExt cx="3604802" cy="1137893"/>
          </a:xfrm>
        </p:grpSpPr>
        <p:sp>
          <p:nvSpPr>
            <p:cNvPr id="187" name="Time"/>
            <p:cNvSpPr txBox="1"/>
            <p:nvPr/>
          </p:nvSpPr>
          <p:spPr>
            <a:xfrm>
              <a:off x="0" y="0"/>
              <a:ext cx="3604803" cy="113789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43799" tIns="243799" rIns="243799" bIns="243799" numCol="1" anchor="t">
              <a:normAutofit fontScale="100000" lnSpcReduction="0"/>
            </a:bodyPr>
            <a:lstStyle>
              <a:lvl1pPr defTabSz="2438400">
                <a:lnSpc>
                  <a:spcPct val="115000"/>
                </a:lnSpc>
                <a:spcBef>
                  <a:spcPts val="1300"/>
                </a:spcBef>
                <a:defRPr b="0" cap="all" sz="3600">
                  <a:solidFill>
                    <a:srgbClr val="3578B8"/>
                  </a:solidFill>
                  <a:latin typeface="Montserrat Bold"/>
                  <a:ea typeface="Montserrat Bold"/>
                  <a:cs typeface="Montserrat Bold"/>
                  <a:sym typeface="Montserrat Bold"/>
                </a:defRPr>
              </a:lvl1pPr>
            </a:lstStyle>
            <a:p>
              <a:pPr/>
              <a:r>
                <a:t>Time</a:t>
              </a:r>
            </a:p>
          </p:txBody>
        </p:sp>
        <p:pic>
          <p:nvPicPr>
            <p:cNvPr id="188" name="bigstock-Clock-Icon-Isolated-On-White-B-277636387.jpg" descr="bigstock-Clock-Icon-Isolated-On-White-B-277636387.jpg"/>
            <p:cNvPicPr>
              <a:picLocks noChangeAspect="1"/>
            </p:cNvPicPr>
            <p:nvPr/>
          </p:nvPicPr>
          <p:blipFill>
            <a:blip r:embed="rId3">
              <a:extLst/>
            </a:blip>
            <a:srcRect l="14676" t="14765" r="14781" b="14841"/>
            <a:stretch>
              <a:fillRect/>
            </a:stretch>
          </p:blipFill>
          <p:spPr>
            <a:xfrm>
              <a:off x="141220" y="59654"/>
              <a:ext cx="888892" cy="887017"/>
            </a:xfrm>
            <a:custGeom>
              <a:avLst/>
              <a:gdLst/>
              <a:ahLst/>
              <a:cxnLst>
                <a:cxn ang="0">
                  <a:pos x="wd2" y="hd2"/>
                </a:cxn>
                <a:cxn ang="5400000">
                  <a:pos x="wd2" y="hd2"/>
                </a:cxn>
                <a:cxn ang="10800000">
                  <a:pos x="wd2" y="hd2"/>
                </a:cxn>
                <a:cxn ang="16200000">
                  <a:pos x="wd2" y="hd2"/>
                </a:cxn>
              </a:cxnLst>
              <a:rect l="0" t="0" r="r" b="b"/>
              <a:pathLst>
                <a:path w="21081" h="21599" fill="norm" stroke="1" extrusionOk="0">
                  <a:moveTo>
                    <a:pt x="10558" y="0"/>
                  </a:moveTo>
                  <a:cubicBezTo>
                    <a:pt x="7610" y="0"/>
                    <a:pt x="5219" y="1022"/>
                    <a:pt x="3113" y="3179"/>
                  </a:cubicBezTo>
                  <a:cubicBezTo>
                    <a:pt x="493" y="5864"/>
                    <a:pt x="-519" y="9427"/>
                    <a:pt x="251" y="13220"/>
                  </a:cubicBezTo>
                  <a:cubicBezTo>
                    <a:pt x="1017" y="16992"/>
                    <a:pt x="4103" y="20252"/>
                    <a:pt x="7894" y="21299"/>
                  </a:cubicBezTo>
                  <a:cubicBezTo>
                    <a:pt x="8602" y="21495"/>
                    <a:pt x="9551" y="21598"/>
                    <a:pt x="10511" y="21599"/>
                  </a:cubicBezTo>
                  <a:cubicBezTo>
                    <a:pt x="11470" y="21600"/>
                    <a:pt x="12438" y="21503"/>
                    <a:pt x="13175" y="21309"/>
                  </a:cubicBezTo>
                  <a:cubicBezTo>
                    <a:pt x="15114" y="20797"/>
                    <a:pt x="16470" y="19991"/>
                    <a:pt x="17994" y="18439"/>
                  </a:cubicBezTo>
                  <a:cubicBezTo>
                    <a:pt x="20147" y="16246"/>
                    <a:pt x="21081" y="13936"/>
                    <a:pt x="21081" y="10814"/>
                  </a:cubicBezTo>
                  <a:cubicBezTo>
                    <a:pt x="21081" y="7699"/>
                    <a:pt x="20149" y="5392"/>
                    <a:pt x="17994" y="3179"/>
                  </a:cubicBezTo>
                  <a:cubicBezTo>
                    <a:pt x="15893" y="1022"/>
                    <a:pt x="13507" y="0"/>
                    <a:pt x="10558" y="0"/>
                  </a:cubicBezTo>
                  <a:close/>
                </a:path>
              </a:pathLst>
            </a:custGeom>
            <a:ln w="12700" cap="flat">
              <a:noFill/>
              <a:miter lim="400000"/>
            </a:ln>
            <a:effectLst/>
          </p:spPr>
        </p:pic>
      </p:grpSp>
      <p:grpSp>
        <p:nvGrpSpPr>
          <p:cNvPr id="192" name="Group"/>
          <p:cNvGrpSpPr/>
          <p:nvPr/>
        </p:nvGrpSpPr>
        <p:grpSpPr>
          <a:xfrm>
            <a:off x="5656633" y="10943259"/>
            <a:ext cx="4139993" cy="1137894"/>
            <a:chOff x="0" y="0"/>
            <a:chExt cx="4139992" cy="1137893"/>
          </a:xfrm>
        </p:grpSpPr>
        <p:sp>
          <p:nvSpPr>
            <p:cNvPr id="190" name="Materials"/>
            <p:cNvSpPr txBox="1"/>
            <p:nvPr/>
          </p:nvSpPr>
          <p:spPr>
            <a:xfrm>
              <a:off x="0" y="0"/>
              <a:ext cx="4139993" cy="113789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43799" tIns="243799" rIns="243799" bIns="243799" numCol="1" anchor="t">
              <a:normAutofit fontScale="100000" lnSpcReduction="0"/>
            </a:bodyPr>
            <a:lstStyle>
              <a:lvl1pPr algn="r" defTabSz="2438400">
                <a:lnSpc>
                  <a:spcPct val="115000"/>
                </a:lnSpc>
                <a:spcBef>
                  <a:spcPts val="1300"/>
                </a:spcBef>
                <a:defRPr b="0" cap="all" sz="3600">
                  <a:solidFill>
                    <a:srgbClr val="3578B8"/>
                  </a:solidFill>
                  <a:latin typeface="Montserrat Bold"/>
                  <a:ea typeface="Montserrat Bold"/>
                  <a:cs typeface="Montserrat Bold"/>
                  <a:sym typeface="Montserrat Bold"/>
                </a:defRPr>
              </a:lvl1pPr>
            </a:lstStyle>
            <a:p>
              <a:pPr/>
              <a:r>
                <a:t>Materials</a:t>
              </a:r>
            </a:p>
          </p:txBody>
        </p:sp>
        <p:pic>
          <p:nvPicPr>
            <p:cNvPr id="191" name="bigstock-Pencil-Icon-Isolated-On-White--306863233.jpg" descr="bigstock-Pencil-Icon-Isolated-On-White--306863233.jpg"/>
            <p:cNvPicPr>
              <a:picLocks noChangeAspect="1"/>
            </p:cNvPicPr>
            <p:nvPr/>
          </p:nvPicPr>
          <p:blipFill>
            <a:blip r:embed="rId4">
              <a:extLst/>
            </a:blip>
            <a:srcRect l="18548" t="18595" r="18574" b="18560"/>
            <a:stretch>
              <a:fillRect/>
            </a:stretch>
          </p:blipFill>
          <p:spPr>
            <a:xfrm>
              <a:off x="189900" y="58851"/>
              <a:ext cx="889100" cy="888622"/>
            </a:xfrm>
            <a:custGeom>
              <a:avLst/>
              <a:gdLst/>
              <a:ahLst/>
              <a:cxnLst>
                <a:cxn ang="0">
                  <a:pos x="wd2" y="hd2"/>
                </a:cxn>
                <a:cxn ang="5400000">
                  <a:pos x="wd2" y="hd2"/>
                </a:cxn>
                <a:cxn ang="10800000">
                  <a:pos x="wd2" y="hd2"/>
                </a:cxn>
                <a:cxn ang="16200000">
                  <a:pos x="wd2" y="hd2"/>
                </a:cxn>
              </a:cxnLst>
              <a:rect l="0" t="0" r="r" b="b"/>
              <a:pathLst>
                <a:path w="21298" h="21596" fill="norm" stroke="1" extrusionOk="0">
                  <a:moveTo>
                    <a:pt x="17901" y="1"/>
                  </a:moveTo>
                  <a:cubicBezTo>
                    <a:pt x="17605" y="-4"/>
                    <a:pt x="17301" y="34"/>
                    <a:pt x="16998" y="107"/>
                  </a:cubicBezTo>
                  <a:cubicBezTo>
                    <a:pt x="16860" y="140"/>
                    <a:pt x="16531" y="265"/>
                    <a:pt x="16276" y="387"/>
                  </a:cubicBezTo>
                  <a:lnTo>
                    <a:pt x="15819" y="609"/>
                  </a:lnTo>
                  <a:lnTo>
                    <a:pt x="8613" y="7910"/>
                  </a:lnTo>
                  <a:lnTo>
                    <a:pt x="1407" y="15211"/>
                  </a:lnTo>
                  <a:lnTo>
                    <a:pt x="704" y="18211"/>
                  </a:lnTo>
                  <a:cubicBezTo>
                    <a:pt x="316" y="19863"/>
                    <a:pt x="0" y="21248"/>
                    <a:pt x="0" y="21278"/>
                  </a:cubicBezTo>
                  <a:cubicBezTo>
                    <a:pt x="0" y="21308"/>
                    <a:pt x="59" y="21386"/>
                    <a:pt x="133" y="21461"/>
                  </a:cubicBezTo>
                  <a:cubicBezTo>
                    <a:pt x="207" y="21536"/>
                    <a:pt x="287" y="21596"/>
                    <a:pt x="314" y="21596"/>
                  </a:cubicBezTo>
                  <a:cubicBezTo>
                    <a:pt x="341" y="21596"/>
                    <a:pt x="1704" y="21277"/>
                    <a:pt x="3337" y="20882"/>
                  </a:cubicBezTo>
                  <a:lnTo>
                    <a:pt x="6303" y="20169"/>
                  </a:lnTo>
                  <a:lnTo>
                    <a:pt x="13500" y="12858"/>
                  </a:lnTo>
                  <a:lnTo>
                    <a:pt x="20696" y="5556"/>
                  </a:lnTo>
                  <a:lnTo>
                    <a:pt x="20925" y="5084"/>
                  </a:lnTo>
                  <a:cubicBezTo>
                    <a:pt x="21600" y="3680"/>
                    <a:pt x="21345" y="2132"/>
                    <a:pt x="20269" y="1033"/>
                  </a:cubicBezTo>
                  <a:cubicBezTo>
                    <a:pt x="19623" y="374"/>
                    <a:pt x="18791" y="15"/>
                    <a:pt x="17901" y="1"/>
                  </a:cubicBezTo>
                  <a:close/>
                </a:path>
              </a:pathLst>
            </a:custGeom>
            <a:ln w="12700" cap="flat">
              <a:noFill/>
              <a:miter lim="400000"/>
            </a:ln>
            <a:effectLst/>
          </p:spPr>
        </p:pic>
      </p:grpSp>
      <p:sp>
        <p:nvSpPr>
          <p:cNvPr id="193" name="1 Hour"/>
          <p:cNvSpPr txBox="1"/>
          <p:nvPr/>
        </p:nvSpPr>
        <p:spPr>
          <a:xfrm>
            <a:off x="1791652" y="11566907"/>
            <a:ext cx="4103964" cy="1250714"/>
          </a:xfrm>
          <a:prstGeom prst="rect">
            <a:avLst/>
          </a:prstGeom>
          <a:ln w="12700">
            <a:miter lim="400000"/>
          </a:ln>
          <a:extLst>
            <a:ext uri="{C572A759-6A51-4108-AA02-DFA0A04FC94B}">
              <ma14:wrappingTextBoxFlag xmlns:ma14="http://schemas.microsoft.com/office/mac/drawingml/2011/main" val="1"/>
            </a:ext>
          </a:extLst>
        </p:spPr>
        <p:txBody>
          <a:bodyPr lIns="243799" tIns="243799" rIns="243799" bIns="243799">
            <a:normAutofit fontScale="100000" lnSpcReduction="0"/>
          </a:bodyPr>
          <a:lstStyle>
            <a:lvl1pPr algn="l">
              <a:defRPr b="0">
                <a:latin typeface="Montserrat Regular"/>
                <a:ea typeface="Montserrat Regular"/>
                <a:cs typeface="Montserrat Regular"/>
                <a:sym typeface="Montserrat Regular"/>
              </a:defRPr>
            </a:lvl1pPr>
          </a:lstStyle>
          <a:p>
            <a:pPr/>
            <a:r>
              <a:t>1 Hour</a:t>
            </a:r>
          </a:p>
        </p:txBody>
      </p:sp>
      <p:sp>
        <p:nvSpPr>
          <p:cNvPr id="194" name="Pen and Paper"/>
          <p:cNvSpPr txBox="1"/>
          <p:nvPr/>
        </p:nvSpPr>
        <p:spPr>
          <a:xfrm>
            <a:off x="6421733" y="11613110"/>
            <a:ext cx="4368350" cy="1006812"/>
          </a:xfrm>
          <a:prstGeom prst="rect">
            <a:avLst/>
          </a:prstGeom>
          <a:ln w="12700">
            <a:miter lim="400000"/>
          </a:ln>
          <a:extLst>
            <a:ext uri="{C572A759-6A51-4108-AA02-DFA0A04FC94B}">
              <ma14:wrappingTextBoxFlag xmlns:ma14="http://schemas.microsoft.com/office/mac/drawingml/2011/main" val="1"/>
            </a:ext>
          </a:extLst>
        </p:spPr>
        <p:txBody>
          <a:bodyPr lIns="243799" tIns="243799" rIns="243799" bIns="243799">
            <a:normAutofit fontScale="100000" lnSpcReduction="0"/>
          </a:bodyPr>
          <a:lstStyle>
            <a:lvl1pPr algn="l" defTabSz="2438400">
              <a:lnSpc>
                <a:spcPct val="120000"/>
              </a:lnSpc>
              <a:spcBef>
                <a:spcPts val="1300"/>
              </a:spcBef>
              <a:defRPr b="0">
                <a:solidFill>
                  <a:srgbClr val="1A1A1A"/>
                </a:solidFill>
                <a:latin typeface="Montserrat Regular"/>
                <a:ea typeface="Montserrat Regular"/>
                <a:cs typeface="Montserrat Regular"/>
                <a:sym typeface="Montserrat Regular"/>
              </a:defRPr>
            </a:lvl1pPr>
          </a:lstStyle>
          <a:p>
            <a:pPr/>
            <a:r>
              <a:t>Pen and Paper</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6" name="7|Conduct YEAH! Data Research"/>
          <p:cNvSpPr txBox="1"/>
          <p:nvPr>
            <p:ph type="title"/>
          </p:nvPr>
        </p:nvSpPr>
        <p:spPr>
          <a:xfrm>
            <a:off x="831199" y="599246"/>
            <a:ext cx="12767778" cy="1783057"/>
          </a:xfrm>
          <a:prstGeom prst="rect">
            <a:avLst/>
          </a:prstGeom>
        </p:spPr>
        <p:txBody>
          <a:bodyPr/>
          <a:lstStyle>
            <a:lvl1pPr defTabSz="1706879">
              <a:defRPr b="1" sz="5880"/>
            </a:lvl1pPr>
          </a:lstStyle>
          <a:p>
            <a:pPr/>
            <a:r>
              <a:t>7|Conduct YEAH! Data Research</a:t>
            </a:r>
          </a:p>
        </p:txBody>
      </p:sp>
      <p:pic>
        <p:nvPicPr>
          <p:cNvPr id="197" name="BBBS4.jpg" descr="BBBS4.jpg"/>
          <p:cNvPicPr>
            <a:picLocks noChangeAspect="1"/>
          </p:cNvPicPr>
          <p:nvPr/>
        </p:nvPicPr>
        <p:blipFill>
          <a:blip r:embed="rId2">
            <a:extLst/>
          </a:blip>
          <a:srcRect l="1840" t="38425" r="52641" b="886"/>
          <a:stretch>
            <a:fillRect/>
          </a:stretch>
        </p:blipFill>
        <p:spPr>
          <a:xfrm>
            <a:off x="2134437" y="2081654"/>
            <a:ext cx="6079644" cy="6079488"/>
          </a:xfrm>
          <a:custGeom>
            <a:avLst/>
            <a:gdLst/>
            <a:ahLst/>
            <a:cxnLst>
              <a:cxn ang="0">
                <a:pos x="wd2" y="hd2"/>
              </a:cxn>
              <a:cxn ang="5400000">
                <a:pos x="wd2" y="hd2"/>
              </a:cxn>
              <a:cxn ang="10800000">
                <a:pos x="wd2" y="hd2"/>
              </a:cxn>
              <a:cxn ang="16200000">
                <a:pos x="wd2" y="hd2"/>
              </a:cxn>
            </a:cxnLst>
            <a:rect l="0" t="0" r="r" b="b"/>
            <a:pathLst>
              <a:path w="19679" h="20595" fill="norm" stroke="1" extrusionOk="0">
                <a:moveTo>
                  <a:pt x="9839" y="0"/>
                </a:moveTo>
                <a:cubicBezTo>
                  <a:pt x="7321" y="0"/>
                  <a:pt x="4803" y="1005"/>
                  <a:pt x="2882" y="3016"/>
                </a:cubicBezTo>
                <a:cubicBezTo>
                  <a:pt x="-961" y="7037"/>
                  <a:pt x="-961" y="13557"/>
                  <a:pt x="2882" y="17579"/>
                </a:cubicBezTo>
                <a:cubicBezTo>
                  <a:pt x="6724" y="21600"/>
                  <a:pt x="12954" y="21600"/>
                  <a:pt x="16796" y="17579"/>
                </a:cubicBezTo>
                <a:cubicBezTo>
                  <a:pt x="20639" y="13557"/>
                  <a:pt x="20639" y="7037"/>
                  <a:pt x="16796" y="3016"/>
                </a:cubicBezTo>
                <a:cubicBezTo>
                  <a:pt x="14875" y="1005"/>
                  <a:pt x="12357" y="0"/>
                  <a:pt x="9839" y="0"/>
                </a:cubicBezTo>
                <a:close/>
              </a:path>
            </a:pathLst>
          </a:custGeom>
          <a:ln w="127000">
            <a:solidFill>
              <a:srgbClr val="3578B8"/>
            </a:solidFill>
            <a:miter lim="400000"/>
          </a:ln>
        </p:spPr>
      </p:pic>
      <p:grpSp>
        <p:nvGrpSpPr>
          <p:cNvPr id="200" name="Group"/>
          <p:cNvGrpSpPr/>
          <p:nvPr/>
        </p:nvGrpSpPr>
        <p:grpSpPr>
          <a:xfrm>
            <a:off x="1097854" y="8558252"/>
            <a:ext cx="9239411" cy="1459467"/>
            <a:chOff x="0" y="0"/>
            <a:chExt cx="9239409" cy="1459466"/>
          </a:xfrm>
        </p:grpSpPr>
        <p:sp>
          <p:nvSpPr>
            <p:cNvPr id="198" name="Community Interviews"/>
            <p:cNvSpPr txBox="1"/>
            <p:nvPr/>
          </p:nvSpPr>
          <p:spPr>
            <a:xfrm>
              <a:off x="226677" y="360780"/>
              <a:ext cx="9012733" cy="736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defTabSz="2438400">
                <a:defRPr b="0" cap="all" sz="4800">
                  <a:solidFill>
                    <a:srgbClr val="3578B8"/>
                  </a:solidFill>
                  <a:latin typeface="Montserrat Bold"/>
                  <a:ea typeface="Montserrat Bold"/>
                  <a:cs typeface="Montserrat Bold"/>
                  <a:sym typeface="Montserrat Bold"/>
                </a:defRPr>
              </a:lvl1pPr>
            </a:lstStyle>
            <a:p>
              <a:pPr/>
              <a:r>
                <a:t>Community Interviews</a:t>
              </a:r>
            </a:p>
          </p:txBody>
        </p:sp>
        <p:sp>
          <p:nvSpPr>
            <p:cNvPr id="199" name="Rectangle"/>
            <p:cNvSpPr/>
            <p:nvPr/>
          </p:nvSpPr>
          <p:spPr>
            <a:xfrm>
              <a:off x="0" y="0"/>
              <a:ext cx="8832996" cy="1459467"/>
            </a:xfrm>
            <a:prstGeom prst="rect">
              <a:avLst/>
            </a:prstGeom>
            <a:noFill/>
            <a:ln w="63500" cap="flat">
              <a:solidFill>
                <a:srgbClr val="3578B8"/>
              </a:solidFill>
              <a:prstDash val="solid"/>
              <a:round/>
            </a:ln>
            <a:effectLst/>
          </p:spPr>
          <p:txBody>
            <a:bodyPr wrap="square" lIns="0" tIns="0" rIns="0" bIns="0" numCol="1" anchor="t">
              <a:noAutofit/>
            </a:bodyPr>
            <a:lstStyle/>
            <a:p>
              <a:pPr algn="l" defTabSz="2438400">
                <a:defRPr b="0" sz="3600">
                  <a:latin typeface="Arial"/>
                  <a:ea typeface="Arial"/>
                  <a:cs typeface="Arial"/>
                  <a:sym typeface="Arial"/>
                </a:defRPr>
              </a:pPr>
            </a:p>
          </p:txBody>
        </p:sp>
      </p:grpSp>
      <p:sp>
        <p:nvSpPr>
          <p:cNvPr id="201" name="Instructions…"/>
          <p:cNvSpPr txBox="1"/>
          <p:nvPr/>
        </p:nvSpPr>
        <p:spPr>
          <a:xfrm>
            <a:off x="11462797" y="5065989"/>
            <a:ext cx="11419816" cy="3109889"/>
          </a:xfrm>
          <a:prstGeom prst="rect">
            <a:avLst/>
          </a:prstGeom>
          <a:ln w="12700">
            <a:miter lim="400000"/>
          </a:ln>
          <a:extLst>
            <a:ext uri="{C572A759-6A51-4108-AA02-DFA0A04FC94B}">
              <ma14:wrappingTextBoxFlag xmlns:ma14="http://schemas.microsoft.com/office/mac/drawingml/2011/main" val="1"/>
            </a:ext>
          </a:extLst>
        </p:spPr>
        <p:txBody>
          <a:bodyPr lIns="243799" tIns="243799" rIns="243799" bIns="243799">
            <a:normAutofit fontScale="100000" lnSpcReduction="0"/>
          </a:bodyPr>
          <a:lstStyle/>
          <a:p>
            <a:pPr algn="l" defTabSz="2340863">
              <a:lnSpc>
                <a:spcPct val="115000"/>
              </a:lnSpc>
              <a:spcBef>
                <a:spcPts val="1700"/>
              </a:spcBef>
              <a:defRPr b="0" cap="all" sz="3455">
                <a:solidFill>
                  <a:srgbClr val="3578B8"/>
                </a:solidFill>
                <a:latin typeface="Montserrat Bold"/>
                <a:ea typeface="Montserrat Bold"/>
                <a:cs typeface="Montserrat Bold"/>
                <a:sym typeface="Montserrat Bold"/>
              </a:defRPr>
            </a:pPr>
            <a:r>
              <a:t>Instructions</a:t>
            </a:r>
          </a:p>
          <a:p>
            <a:pPr algn="l" defTabSz="2340863">
              <a:lnSpc>
                <a:spcPct val="115000"/>
              </a:lnSpc>
              <a:spcBef>
                <a:spcPts val="1700"/>
              </a:spcBef>
              <a:defRPr b="0" sz="3455">
                <a:solidFill>
                  <a:srgbClr val="1A1A1A"/>
                </a:solidFill>
                <a:latin typeface="Montserrat Regular"/>
                <a:ea typeface="Montserrat Regular"/>
                <a:cs typeface="Montserrat Regular"/>
                <a:sym typeface="Montserrat Regular"/>
              </a:defRPr>
            </a:pPr>
            <a:r>
              <a:t>Have the youth prepare survey questions and conduct interviews; examples are available in the online resources Sample Interviews </a:t>
            </a:r>
          </a:p>
        </p:txBody>
      </p:sp>
      <p:sp>
        <p:nvSpPr>
          <p:cNvPr id="202" name="questions for discussion…"/>
          <p:cNvSpPr txBox="1"/>
          <p:nvPr/>
        </p:nvSpPr>
        <p:spPr>
          <a:xfrm>
            <a:off x="11581331" y="8258643"/>
            <a:ext cx="11419815" cy="5043438"/>
          </a:xfrm>
          <a:prstGeom prst="rect">
            <a:avLst/>
          </a:prstGeom>
          <a:ln w="12700">
            <a:miter lim="400000"/>
          </a:ln>
          <a:extLst>
            <a:ext uri="{C572A759-6A51-4108-AA02-DFA0A04FC94B}">
              <ma14:wrappingTextBoxFlag xmlns:ma14="http://schemas.microsoft.com/office/mac/drawingml/2011/main" val="1"/>
            </a:ext>
          </a:extLst>
        </p:spPr>
        <p:txBody>
          <a:bodyPr lIns="243799" tIns="243799" rIns="243799" bIns="243799">
            <a:normAutofit fontScale="100000" lnSpcReduction="0"/>
          </a:bodyPr>
          <a:lstStyle/>
          <a:p>
            <a:pPr algn="l" defTabSz="2438400">
              <a:lnSpc>
                <a:spcPct val="115000"/>
              </a:lnSpc>
              <a:spcBef>
                <a:spcPts val="1800"/>
              </a:spcBef>
              <a:defRPr b="0" cap="all" sz="3600">
                <a:solidFill>
                  <a:srgbClr val="3578B8"/>
                </a:solidFill>
                <a:latin typeface="Montserrat Bold"/>
                <a:ea typeface="Montserrat Bold"/>
                <a:cs typeface="Montserrat Bold"/>
                <a:sym typeface="Montserrat Bold"/>
              </a:defRPr>
            </a:pPr>
            <a:r>
              <a:t>questions for discussion</a:t>
            </a:r>
          </a:p>
          <a:p>
            <a:pPr marL="421105" indent="-421105" algn="l" defTabSz="2438400">
              <a:lnSpc>
                <a:spcPct val="115000"/>
              </a:lnSpc>
              <a:spcBef>
                <a:spcPts val="1800"/>
              </a:spcBef>
              <a:buSzPct val="100000"/>
              <a:buChar char="•"/>
              <a:defRPr b="0" sz="3600">
                <a:solidFill>
                  <a:srgbClr val="1A1A1A"/>
                </a:solidFill>
                <a:latin typeface="Montserrat Regular"/>
                <a:ea typeface="Montserrat Regular"/>
                <a:cs typeface="Montserrat Regular"/>
                <a:sym typeface="Montserrat Regular"/>
              </a:defRPr>
            </a:pPr>
            <a:r>
              <a:t>What information is missing from the assessment and what questions would fill that hole?</a:t>
            </a:r>
          </a:p>
          <a:p>
            <a:pPr marL="421105" indent="-421105" algn="l" defTabSz="2438400">
              <a:lnSpc>
                <a:spcPct val="115000"/>
              </a:lnSpc>
              <a:spcBef>
                <a:spcPts val="1800"/>
              </a:spcBef>
              <a:buSzPct val="100000"/>
              <a:buChar char="•"/>
              <a:defRPr b="0" sz="3600">
                <a:solidFill>
                  <a:srgbClr val="1A1A1A"/>
                </a:solidFill>
                <a:latin typeface="Montserrat Regular"/>
                <a:ea typeface="Montserrat Regular"/>
                <a:cs typeface="Montserrat Regular"/>
                <a:sym typeface="Montserrat Regular"/>
              </a:defRPr>
            </a:pPr>
            <a:r>
              <a:t>Who should be interviewed?</a:t>
            </a:r>
          </a:p>
          <a:p>
            <a:pPr marL="421105" indent="-421105" algn="l" defTabSz="2438400">
              <a:lnSpc>
                <a:spcPct val="115000"/>
              </a:lnSpc>
              <a:spcBef>
                <a:spcPts val="1800"/>
              </a:spcBef>
              <a:buSzPct val="100000"/>
              <a:buChar char="•"/>
              <a:defRPr b="0" sz="3600">
                <a:solidFill>
                  <a:srgbClr val="1A1A1A"/>
                </a:solidFill>
                <a:latin typeface="Montserrat Regular"/>
                <a:ea typeface="Montserrat Regular"/>
                <a:cs typeface="Montserrat Regular"/>
                <a:sym typeface="Montserrat Regular"/>
              </a:defRPr>
            </a:pPr>
            <a:r>
              <a:t>How many people should be interviewed?</a:t>
            </a:r>
          </a:p>
        </p:txBody>
      </p:sp>
      <p:sp>
        <p:nvSpPr>
          <p:cNvPr id="203" name="Purpose of Activity:…"/>
          <p:cNvSpPr txBox="1"/>
          <p:nvPr/>
        </p:nvSpPr>
        <p:spPr>
          <a:xfrm>
            <a:off x="11581331" y="1988348"/>
            <a:ext cx="11419815" cy="3109889"/>
          </a:xfrm>
          <a:prstGeom prst="rect">
            <a:avLst/>
          </a:prstGeom>
          <a:ln w="12700">
            <a:miter lim="400000"/>
          </a:ln>
          <a:extLst>
            <a:ext uri="{C572A759-6A51-4108-AA02-DFA0A04FC94B}">
              <ma14:wrappingTextBoxFlag xmlns:ma14="http://schemas.microsoft.com/office/mac/drawingml/2011/main" val="1"/>
            </a:ext>
          </a:extLst>
        </p:spPr>
        <p:txBody>
          <a:bodyPr lIns="243799" tIns="243799" rIns="243799" bIns="243799">
            <a:normAutofit fontScale="100000" lnSpcReduction="0"/>
          </a:bodyPr>
          <a:lstStyle/>
          <a:p>
            <a:pPr algn="l" defTabSz="2340863">
              <a:lnSpc>
                <a:spcPct val="115000"/>
              </a:lnSpc>
              <a:spcBef>
                <a:spcPts val="1700"/>
              </a:spcBef>
              <a:defRPr b="0" cap="all" sz="3455">
                <a:solidFill>
                  <a:srgbClr val="3578B8"/>
                </a:solidFill>
                <a:latin typeface="Montserrat Bold"/>
                <a:ea typeface="Montserrat Bold"/>
                <a:cs typeface="Montserrat Bold"/>
                <a:sym typeface="Montserrat Bold"/>
              </a:defRPr>
            </a:pPr>
            <a:r>
              <a:t>Purpose of Activity:</a:t>
            </a:r>
          </a:p>
          <a:p>
            <a:pPr algn="l" defTabSz="2340863">
              <a:lnSpc>
                <a:spcPct val="115000"/>
              </a:lnSpc>
              <a:spcBef>
                <a:spcPts val="1700"/>
              </a:spcBef>
              <a:defRPr b="0" sz="3455">
                <a:solidFill>
                  <a:srgbClr val="1A1A1A"/>
                </a:solidFill>
                <a:latin typeface="Montserrat Regular"/>
                <a:ea typeface="Montserrat Regular"/>
                <a:cs typeface="Montserrat Regular"/>
                <a:sym typeface="Montserrat Regular"/>
              </a:defRPr>
            </a:pPr>
            <a:r>
              <a:t>To collect relevant stories and quotes from community members or peers for final presentation </a:t>
            </a:r>
          </a:p>
        </p:txBody>
      </p:sp>
      <p:grpSp>
        <p:nvGrpSpPr>
          <p:cNvPr id="206" name="Group"/>
          <p:cNvGrpSpPr/>
          <p:nvPr/>
        </p:nvGrpSpPr>
        <p:grpSpPr>
          <a:xfrm>
            <a:off x="775796" y="10943259"/>
            <a:ext cx="3604804" cy="1137894"/>
            <a:chOff x="0" y="0"/>
            <a:chExt cx="3604802" cy="1137893"/>
          </a:xfrm>
        </p:grpSpPr>
        <p:sp>
          <p:nvSpPr>
            <p:cNvPr id="204" name="Time"/>
            <p:cNvSpPr txBox="1"/>
            <p:nvPr/>
          </p:nvSpPr>
          <p:spPr>
            <a:xfrm>
              <a:off x="0" y="0"/>
              <a:ext cx="3604803" cy="113789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43799" tIns="243799" rIns="243799" bIns="243799" numCol="1" anchor="t">
              <a:normAutofit fontScale="100000" lnSpcReduction="0"/>
            </a:bodyPr>
            <a:lstStyle>
              <a:lvl1pPr defTabSz="2438400">
                <a:lnSpc>
                  <a:spcPct val="115000"/>
                </a:lnSpc>
                <a:spcBef>
                  <a:spcPts val="1300"/>
                </a:spcBef>
                <a:defRPr b="0" cap="all" sz="3600">
                  <a:solidFill>
                    <a:srgbClr val="3578B8"/>
                  </a:solidFill>
                  <a:latin typeface="Montserrat Bold"/>
                  <a:ea typeface="Montserrat Bold"/>
                  <a:cs typeface="Montserrat Bold"/>
                  <a:sym typeface="Montserrat Bold"/>
                </a:defRPr>
              </a:lvl1pPr>
            </a:lstStyle>
            <a:p>
              <a:pPr/>
              <a:r>
                <a:t>Time</a:t>
              </a:r>
            </a:p>
          </p:txBody>
        </p:sp>
        <p:pic>
          <p:nvPicPr>
            <p:cNvPr id="205" name="bigstock-Clock-Icon-Isolated-On-White-B-277636387.jpg" descr="bigstock-Clock-Icon-Isolated-On-White-B-277636387.jpg"/>
            <p:cNvPicPr>
              <a:picLocks noChangeAspect="1"/>
            </p:cNvPicPr>
            <p:nvPr/>
          </p:nvPicPr>
          <p:blipFill>
            <a:blip r:embed="rId3">
              <a:extLst/>
            </a:blip>
            <a:srcRect l="14676" t="14765" r="14781" b="14841"/>
            <a:stretch>
              <a:fillRect/>
            </a:stretch>
          </p:blipFill>
          <p:spPr>
            <a:xfrm>
              <a:off x="141220" y="59654"/>
              <a:ext cx="888892" cy="887017"/>
            </a:xfrm>
            <a:custGeom>
              <a:avLst/>
              <a:gdLst/>
              <a:ahLst/>
              <a:cxnLst>
                <a:cxn ang="0">
                  <a:pos x="wd2" y="hd2"/>
                </a:cxn>
                <a:cxn ang="5400000">
                  <a:pos x="wd2" y="hd2"/>
                </a:cxn>
                <a:cxn ang="10800000">
                  <a:pos x="wd2" y="hd2"/>
                </a:cxn>
                <a:cxn ang="16200000">
                  <a:pos x="wd2" y="hd2"/>
                </a:cxn>
              </a:cxnLst>
              <a:rect l="0" t="0" r="r" b="b"/>
              <a:pathLst>
                <a:path w="21081" h="21599" fill="norm" stroke="1" extrusionOk="0">
                  <a:moveTo>
                    <a:pt x="10558" y="0"/>
                  </a:moveTo>
                  <a:cubicBezTo>
                    <a:pt x="7610" y="0"/>
                    <a:pt x="5219" y="1022"/>
                    <a:pt x="3113" y="3179"/>
                  </a:cubicBezTo>
                  <a:cubicBezTo>
                    <a:pt x="493" y="5864"/>
                    <a:pt x="-519" y="9427"/>
                    <a:pt x="251" y="13220"/>
                  </a:cubicBezTo>
                  <a:cubicBezTo>
                    <a:pt x="1017" y="16992"/>
                    <a:pt x="4103" y="20252"/>
                    <a:pt x="7894" y="21299"/>
                  </a:cubicBezTo>
                  <a:cubicBezTo>
                    <a:pt x="8602" y="21495"/>
                    <a:pt x="9551" y="21598"/>
                    <a:pt x="10511" y="21599"/>
                  </a:cubicBezTo>
                  <a:cubicBezTo>
                    <a:pt x="11470" y="21600"/>
                    <a:pt x="12438" y="21503"/>
                    <a:pt x="13175" y="21309"/>
                  </a:cubicBezTo>
                  <a:cubicBezTo>
                    <a:pt x="15114" y="20797"/>
                    <a:pt x="16470" y="19991"/>
                    <a:pt x="17994" y="18439"/>
                  </a:cubicBezTo>
                  <a:cubicBezTo>
                    <a:pt x="20147" y="16246"/>
                    <a:pt x="21081" y="13936"/>
                    <a:pt x="21081" y="10814"/>
                  </a:cubicBezTo>
                  <a:cubicBezTo>
                    <a:pt x="21081" y="7699"/>
                    <a:pt x="20149" y="5392"/>
                    <a:pt x="17994" y="3179"/>
                  </a:cubicBezTo>
                  <a:cubicBezTo>
                    <a:pt x="15893" y="1022"/>
                    <a:pt x="13507" y="0"/>
                    <a:pt x="10558" y="0"/>
                  </a:cubicBezTo>
                  <a:close/>
                </a:path>
              </a:pathLst>
            </a:custGeom>
            <a:ln w="12700" cap="flat">
              <a:noFill/>
              <a:miter lim="400000"/>
            </a:ln>
            <a:effectLst/>
          </p:spPr>
        </p:pic>
      </p:grpSp>
      <p:grpSp>
        <p:nvGrpSpPr>
          <p:cNvPr id="209" name="Group"/>
          <p:cNvGrpSpPr/>
          <p:nvPr/>
        </p:nvGrpSpPr>
        <p:grpSpPr>
          <a:xfrm>
            <a:off x="5656633" y="10943259"/>
            <a:ext cx="4139993" cy="1137894"/>
            <a:chOff x="0" y="0"/>
            <a:chExt cx="4139992" cy="1137893"/>
          </a:xfrm>
        </p:grpSpPr>
        <p:sp>
          <p:nvSpPr>
            <p:cNvPr id="207" name="Materials"/>
            <p:cNvSpPr txBox="1"/>
            <p:nvPr/>
          </p:nvSpPr>
          <p:spPr>
            <a:xfrm>
              <a:off x="0" y="0"/>
              <a:ext cx="4139993" cy="113789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43799" tIns="243799" rIns="243799" bIns="243799" numCol="1" anchor="t">
              <a:normAutofit fontScale="100000" lnSpcReduction="0"/>
            </a:bodyPr>
            <a:lstStyle>
              <a:lvl1pPr algn="r" defTabSz="2438400">
                <a:lnSpc>
                  <a:spcPct val="115000"/>
                </a:lnSpc>
                <a:spcBef>
                  <a:spcPts val="1300"/>
                </a:spcBef>
                <a:defRPr b="0" cap="all" sz="3600">
                  <a:solidFill>
                    <a:srgbClr val="3578B8"/>
                  </a:solidFill>
                  <a:latin typeface="Montserrat Bold"/>
                  <a:ea typeface="Montserrat Bold"/>
                  <a:cs typeface="Montserrat Bold"/>
                  <a:sym typeface="Montserrat Bold"/>
                </a:defRPr>
              </a:lvl1pPr>
            </a:lstStyle>
            <a:p>
              <a:pPr/>
              <a:r>
                <a:t>Materials</a:t>
              </a:r>
            </a:p>
          </p:txBody>
        </p:sp>
        <p:pic>
          <p:nvPicPr>
            <p:cNvPr id="208" name="bigstock-Pencil-Icon-Isolated-On-White--306863233.jpg" descr="bigstock-Pencil-Icon-Isolated-On-White--306863233.jpg"/>
            <p:cNvPicPr>
              <a:picLocks noChangeAspect="1"/>
            </p:cNvPicPr>
            <p:nvPr/>
          </p:nvPicPr>
          <p:blipFill>
            <a:blip r:embed="rId4">
              <a:extLst/>
            </a:blip>
            <a:srcRect l="18548" t="18595" r="18574" b="18560"/>
            <a:stretch>
              <a:fillRect/>
            </a:stretch>
          </p:blipFill>
          <p:spPr>
            <a:xfrm>
              <a:off x="189900" y="58851"/>
              <a:ext cx="889100" cy="888622"/>
            </a:xfrm>
            <a:custGeom>
              <a:avLst/>
              <a:gdLst/>
              <a:ahLst/>
              <a:cxnLst>
                <a:cxn ang="0">
                  <a:pos x="wd2" y="hd2"/>
                </a:cxn>
                <a:cxn ang="5400000">
                  <a:pos x="wd2" y="hd2"/>
                </a:cxn>
                <a:cxn ang="10800000">
                  <a:pos x="wd2" y="hd2"/>
                </a:cxn>
                <a:cxn ang="16200000">
                  <a:pos x="wd2" y="hd2"/>
                </a:cxn>
              </a:cxnLst>
              <a:rect l="0" t="0" r="r" b="b"/>
              <a:pathLst>
                <a:path w="21298" h="21596" fill="norm" stroke="1" extrusionOk="0">
                  <a:moveTo>
                    <a:pt x="17901" y="1"/>
                  </a:moveTo>
                  <a:cubicBezTo>
                    <a:pt x="17605" y="-4"/>
                    <a:pt x="17301" y="34"/>
                    <a:pt x="16998" y="107"/>
                  </a:cubicBezTo>
                  <a:cubicBezTo>
                    <a:pt x="16860" y="140"/>
                    <a:pt x="16531" y="265"/>
                    <a:pt x="16276" y="387"/>
                  </a:cubicBezTo>
                  <a:lnTo>
                    <a:pt x="15819" y="609"/>
                  </a:lnTo>
                  <a:lnTo>
                    <a:pt x="8613" y="7910"/>
                  </a:lnTo>
                  <a:lnTo>
                    <a:pt x="1407" y="15211"/>
                  </a:lnTo>
                  <a:lnTo>
                    <a:pt x="704" y="18211"/>
                  </a:lnTo>
                  <a:cubicBezTo>
                    <a:pt x="316" y="19863"/>
                    <a:pt x="0" y="21248"/>
                    <a:pt x="0" y="21278"/>
                  </a:cubicBezTo>
                  <a:cubicBezTo>
                    <a:pt x="0" y="21308"/>
                    <a:pt x="59" y="21386"/>
                    <a:pt x="133" y="21461"/>
                  </a:cubicBezTo>
                  <a:cubicBezTo>
                    <a:pt x="207" y="21536"/>
                    <a:pt x="287" y="21596"/>
                    <a:pt x="314" y="21596"/>
                  </a:cubicBezTo>
                  <a:cubicBezTo>
                    <a:pt x="341" y="21596"/>
                    <a:pt x="1704" y="21277"/>
                    <a:pt x="3337" y="20882"/>
                  </a:cubicBezTo>
                  <a:lnTo>
                    <a:pt x="6303" y="20169"/>
                  </a:lnTo>
                  <a:lnTo>
                    <a:pt x="13500" y="12858"/>
                  </a:lnTo>
                  <a:lnTo>
                    <a:pt x="20696" y="5556"/>
                  </a:lnTo>
                  <a:lnTo>
                    <a:pt x="20925" y="5084"/>
                  </a:lnTo>
                  <a:cubicBezTo>
                    <a:pt x="21600" y="3680"/>
                    <a:pt x="21345" y="2132"/>
                    <a:pt x="20269" y="1033"/>
                  </a:cubicBezTo>
                  <a:cubicBezTo>
                    <a:pt x="19623" y="374"/>
                    <a:pt x="18791" y="15"/>
                    <a:pt x="17901" y="1"/>
                  </a:cubicBezTo>
                  <a:close/>
                </a:path>
              </a:pathLst>
            </a:custGeom>
            <a:ln w="12700" cap="flat">
              <a:noFill/>
              <a:miter lim="400000"/>
            </a:ln>
            <a:effectLst/>
          </p:spPr>
        </p:pic>
      </p:grpSp>
      <p:sp>
        <p:nvSpPr>
          <p:cNvPr id="210" name="1 Hour"/>
          <p:cNvSpPr txBox="1"/>
          <p:nvPr/>
        </p:nvSpPr>
        <p:spPr>
          <a:xfrm>
            <a:off x="1791652" y="11566907"/>
            <a:ext cx="4103964" cy="1250714"/>
          </a:xfrm>
          <a:prstGeom prst="rect">
            <a:avLst/>
          </a:prstGeom>
          <a:ln w="12700">
            <a:miter lim="400000"/>
          </a:ln>
          <a:extLst>
            <a:ext uri="{C572A759-6A51-4108-AA02-DFA0A04FC94B}">
              <ma14:wrappingTextBoxFlag xmlns:ma14="http://schemas.microsoft.com/office/mac/drawingml/2011/main" val="1"/>
            </a:ext>
          </a:extLst>
        </p:spPr>
        <p:txBody>
          <a:bodyPr lIns="243799" tIns="243799" rIns="243799" bIns="243799">
            <a:normAutofit fontScale="100000" lnSpcReduction="0"/>
          </a:bodyPr>
          <a:lstStyle>
            <a:lvl1pPr algn="l">
              <a:defRPr b="0">
                <a:latin typeface="Montserrat Regular"/>
                <a:ea typeface="Montserrat Regular"/>
                <a:cs typeface="Montserrat Regular"/>
                <a:sym typeface="Montserrat Regular"/>
              </a:defRPr>
            </a:lvl1pPr>
          </a:lstStyle>
          <a:p>
            <a:pPr/>
            <a:r>
              <a:t>1 Hour</a:t>
            </a:r>
          </a:p>
        </p:txBody>
      </p:sp>
      <p:sp>
        <p:nvSpPr>
          <p:cNvPr id="211" name="Pen, Paper and Voice Recorder (if available)"/>
          <p:cNvSpPr txBox="1"/>
          <p:nvPr/>
        </p:nvSpPr>
        <p:spPr>
          <a:xfrm>
            <a:off x="6421733" y="11613110"/>
            <a:ext cx="4368350" cy="1459468"/>
          </a:xfrm>
          <a:prstGeom prst="rect">
            <a:avLst/>
          </a:prstGeom>
          <a:ln w="12700">
            <a:miter lim="400000"/>
          </a:ln>
          <a:extLst>
            <a:ext uri="{C572A759-6A51-4108-AA02-DFA0A04FC94B}">
              <ma14:wrappingTextBoxFlag xmlns:ma14="http://schemas.microsoft.com/office/mac/drawingml/2011/main" val="1"/>
            </a:ext>
          </a:extLst>
        </p:spPr>
        <p:txBody>
          <a:bodyPr lIns="243799" tIns="243799" rIns="243799" bIns="243799">
            <a:normAutofit fontScale="100000" lnSpcReduction="0"/>
          </a:bodyPr>
          <a:lstStyle>
            <a:lvl1pPr algn="l" defTabSz="2170176">
              <a:lnSpc>
                <a:spcPct val="120000"/>
              </a:lnSpc>
              <a:spcBef>
                <a:spcPts val="1100"/>
              </a:spcBef>
              <a:defRPr b="0" sz="2670">
                <a:solidFill>
                  <a:srgbClr val="1A1A1A"/>
                </a:solidFill>
                <a:latin typeface="Montserrat Regular"/>
                <a:ea typeface="Montserrat Regular"/>
                <a:cs typeface="Montserrat Regular"/>
                <a:sym typeface="Montserrat Regular"/>
              </a:defRPr>
            </a:lvl1pPr>
          </a:lstStyle>
          <a:p>
            <a:pPr/>
            <a:r>
              <a:t>Pen, Paper and Voice Recorder (if available)</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